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98" r:id="rId2"/>
    <p:sldId id="501" r:id="rId3"/>
    <p:sldId id="502" r:id="rId4"/>
    <p:sldId id="506" r:id="rId5"/>
    <p:sldId id="503" r:id="rId6"/>
    <p:sldId id="504" r:id="rId7"/>
    <p:sldId id="505" r:id="rId8"/>
    <p:sldId id="260" r:id="rId9"/>
    <p:sldId id="515" r:id="rId10"/>
    <p:sldId id="518" r:id="rId11"/>
    <p:sldId id="499" r:id="rId12"/>
    <p:sldId id="507" r:id="rId13"/>
    <p:sldId id="517" r:id="rId14"/>
  </p:sldIdLst>
  <p:sldSz cx="18288000" cy="10287000"/>
  <p:notesSz cx="6797675" cy="99298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164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8164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8164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8164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8164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8164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8164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8164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81642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tjana Familio" initials="TF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000000"/>
    <a:srgbClr val="E20000"/>
    <a:srgbClr val="33CC33"/>
    <a:srgbClr val="FF33CC"/>
    <a:srgbClr val="CC0099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101" autoAdjust="0"/>
  </p:normalViewPr>
  <p:slideViewPr>
    <p:cSldViewPr>
      <p:cViewPr varScale="1">
        <p:scale>
          <a:sx n="46" d="100"/>
          <a:sy n="46" d="100"/>
        </p:scale>
        <p:origin x="468" y="36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18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prstGeom prst="rect">
            <a:avLst/>
          </a:prstGeom>
        </p:spPr>
        <p:txBody>
          <a:bodyPr lIns="91449" tIns="45725" rIns="91449" bIns="45725"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06357" y="4716662"/>
            <a:ext cx="4984962" cy="4468416"/>
          </a:xfrm>
          <a:prstGeom prst="rect">
            <a:avLst/>
          </a:prstGeom>
        </p:spPr>
        <p:txBody>
          <a:bodyPr lIns="91449" tIns="45725" rIns="91449" bIns="4572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8158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816420" latinLnBrk="0">
      <a:defRPr sz="2100">
        <a:latin typeface="+mn-lt"/>
        <a:ea typeface="+mn-ea"/>
        <a:cs typeface="+mn-cs"/>
        <a:sym typeface="Calibri"/>
      </a:defRPr>
    </a:lvl1pPr>
    <a:lvl2pPr indent="228600" defTabSz="816420" latinLnBrk="0">
      <a:defRPr sz="2100">
        <a:latin typeface="+mn-lt"/>
        <a:ea typeface="+mn-ea"/>
        <a:cs typeface="+mn-cs"/>
        <a:sym typeface="Calibri"/>
      </a:defRPr>
    </a:lvl2pPr>
    <a:lvl3pPr indent="457200" defTabSz="816420" latinLnBrk="0">
      <a:defRPr sz="2100">
        <a:latin typeface="+mn-lt"/>
        <a:ea typeface="+mn-ea"/>
        <a:cs typeface="+mn-cs"/>
        <a:sym typeface="Calibri"/>
      </a:defRPr>
    </a:lvl3pPr>
    <a:lvl4pPr indent="685800" defTabSz="816420" latinLnBrk="0">
      <a:defRPr sz="2100">
        <a:latin typeface="+mn-lt"/>
        <a:ea typeface="+mn-ea"/>
        <a:cs typeface="+mn-cs"/>
        <a:sym typeface="Calibri"/>
      </a:defRPr>
    </a:lvl4pPr>
    <a:lvl5pPr indent="914400" defTabSz="816420" latinLnBrk="0">
      <a:defRPr sz="2100">
        <a:latin typeface="+mn-lt"/>
        <a:ea typeface="+mn-ea"/>
        <a:cs typeface="+mn-cs"/>
        <a:sym typeface="Calibri"/>
      </a:defRPr>
    </a:lvl5pPr>
    <a:lvl6pPr indent="1143000" defTabSz="816420" latinLnBrk="0">
      <a:defRPr sz="2100">
        <a:latin typeface="+mn-lt"/>
        <a:ea typeface="+mn-ea"/>
        <a:cs typeface="+mn-cs"/>
        <a:sym typeface="Calibri"/>
      </a:defRPr>
    </a:lvl6pPr>
    <a:lvl7pPr indent="1371600" defTabSz="816420" latinLnBrk="0">
      <a:defRPr sz="2100">
        <a:latin typeface="+mn-lt"/>
        <a:ea typeface="+mn-ea"/>
        <a:cs typeface="+mn-cs"/>
        <a:sym typeface="Calibri"/>
      </a:defRPr>
    </a:lvl7pPr>
    <a:lvl8pPr indent="1600200" defTabSz="816420" latinLnBrk="0">
      <a:defRPr sz="2100">
        <a:latin typeface="+mn-lt"/>
        <a:ea typeface="+mn-ea"/>
        <a:cs typeface="+mn-cs"/>
        <a:sym typeface="Calibri"/>
      </a:defRPr>
    </a:lvl8pPr>
    <a:lvl9pPr indent="1828800" defTabSz="816420" latinLnBrk="0">
      <a:defRPr sz="21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>
          <a:xfrm rot="20139739">
            <a:off x="1371600" y="3148023"/>
            <a:ext cx="15544800" cy="220504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9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dirty="0"/>
              <a:t>Draft</a:t>
            </a:r>
            <a:endParaRPr dirty="0"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914400" y="409575"/>
            <a:ext cx="6016629" cy="1743075"/>
          </a:xfrm>
          <a:prstGeom prst="rect">
            <a:avLst/>
          </a:prstGeom>
        </p:spPr>
        <p:txBody>
          <a:bodyPr anchor="b"/>
          <a:lstStyle>
            <a:lvl1pPr algn="l">
              <a:defRPr sz="3600" b="1"/>
            </a:lvl1pPr>
          </a:lstStyle>
          <a:p>
            <a:r>
              <a:t>Titolo Testo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7150100" y="409576"/>
            <a:ext cx="10223500" cy="877967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914397" y="2152650"/>
            <a:ext cx="6016635" cy="703659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1" cy="850108"/>
          </a:xfrm>
          <a:prstGeom prst="rect">
            <a:avLst/>
          </a:prstGeom>
        </p:spPr>
        <p:txBody>
          <a:bodyPr anchor="b"/>
          <a:lstStyle>
            <a:lvl1pPr algn="l">
              <a:defRPr sz="3600" b="1"/>
            </a:lvl1pPr>
          </a:lstStyle>
          <a:p>
            <a:r>
              <a:t>Titolo Testo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3584576" y="919162"/>
            <a:ext cx="10972801" cy="61722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3584576" y="8051007"/>
            <a:ext cx="10972801" cy="12072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  <a:defRPr sz="2500"/>
            </a:lvl1pPr>
            <a:lvl2pPr marL="0" indent="0">
              <a:spcBef>
                <a:spcPts val="600"/>
              </a:spcBef>
              <a:buSzTx/>
              <a:buFontTx/>
              <a:buNone/>
              <a:defRPr sz="2500"/>
            </a:lvl2pPr>
            <a:lvl3pPr marL="0" indent="0">
              <a:spcBef>
                <a:spcPts val="600"/>
              </a:spcBef>
              <a:buSzTx/>
              <a:buFontTx/>
              <a:buNone/>
              <a:defRPr sz="2500"/>
            </a:lvl3pPr>
            <a:lvl4pPr marL="0" indent="0">
              <a:spcBef>
                <a:spcPts val="600"/>
              </a:spcBef>
              <a:buSzTx/>
              <a:buFontTx/>
              <a:buNone/>
              <a:defRPr sz="2500"/>
            </a:lvl4pPr>
            <a:lvl5pPr marL="0" indent="0">
              <a:spcBef>
                <a:spcPts val="600"/>
              </a:spcBef>
              <a:buSzTx/>
              <a:buFontTx/>
              <a:buNone/>
              <a:defRPr sz="25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914400" y="411956"/>
            <a:ext cx="16459200" cy="17145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914400" y="2400300"/>
            <a:ext cx="16459200" cy="6788947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13258800" y="411956"/>
            <a:ext cx="4114800" cy="877729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914400" y="411956"/>
            <a:ext cx="12039600" cy="877729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6927271" y="9561627"/>
            <a:ext cx="446331" cy="493485"/>
          </a:xfrm>
          <a:prstGeom prst="rect">
            <a:avLst/>
          </a:prstGeom>
          <a:ln w="12700">
            <a:miter lim="400000"/>
          </a:ln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ransition spd="med"/>
  <p:hf hdr="0" dt="0"/>
  <p:txStyles>
    <p:titleStyle>
      <a:lvl1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612316" marR="0" indent="-612316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1398122" marR="0" indent="-581698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–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2173958" marR="0" indent="-541116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3095600" marR="0" indent="-646333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–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3912022" marR="0" indent="-646333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»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4728443" marR="0" indent="-646334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5544865" marR="0" indent="-646333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6361288" marR="0" indent="-646333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7177709" marR="0" indent="-646331" algn="l" defTabSz="81642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•"/>
        <a:tabLst/>
        <a:defRPr sz="5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8164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6" r="5959"/>
          <a:stretch/>
        </p:blipFill>
        <p:spPr>
          <a:xfrm>
            <a:off x="3109326" y="6412"/>
            <a:ext cx="3024336" cy="2419437"/>
          </a:xfrm>
          <a:prstGeom prst="rect">
            <a:avLst/>
          </a:prstGeom>
        </p:spPr>
      </p:pic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8" y="2539037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692375" y="9746191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1</a:t>
            </a:fld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FBA0CF-869A-4D8E-B78D-FEAB8FE50A2E}"/>
              </a:ext>
            </a:extLst>
          </p:cNvPr>
          <p:cNvSpPr txBox="1"/>
          <p:nvPr/>
        </p:nvSpPr>
        <p:spPr>
          <a:xfrm>
            <a:off x="12822670" y="7220471"/>
            <a:ext cx="398923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Udine, 24 ottobre 2019</a:t>
            </a: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DDE632D-D1C5-4009-98FB-0027D4F90FB8}"/>
              </a:ext>
            </a:extLst>
          </p:cNvPr>
          <p:cNvSpPr txBox="1"/>
          <p:nvPr/>
        </p:nvSpPr>
        <p:spPr>
          <a:xfrm>
            <a:off x="503756" y="9746191"/>
            <a:ext cx="185303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4F0ACA-4DB0-48EE-BF22-5F3BDA029316}"/>
              </a:ext>
            </a:extLst>
          </p:cNvPr>
          <p:cNvSpPr txBox="1"/>
          <p:nvPr/>
        </p:nvSpPr>
        <p:spPr>
          <a:xfrm>
            <a:off x="2425564" y="4274115"/>
            <a:ext cx="13465496" cy="2308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8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Qui,</a:t>
            </a:r>
            <a:r>
              <a:rPr kumimoji="0" lang="it-IT" sz="4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Montagna365 </a:t>
            </a:r>
          </a:p>
          <a:p>
            <a:pPr algn="ctr"/>
            <a:r>
              <a:rPr lang="it-IT" sz="4800" b="1" dirty="0"/>
              <a:t>Anticipazioni stagione invernale 2019/2020</a:t>
            </a:r>
          </a:p>
          <a:p>
            <a:pPr marL="0" marR="0" indent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endParaRPr kumimoji="0" lang="it-IT" sz="48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763A9CC-286E-4D29-AFA1-82FBC3594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3976" y="-11560"/>
            <a:ext cx="3024336" cy="243436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9CEFD7AB-6E55-4D85-BBDE-7FD51646EF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7631" y="-15539"/>
            <a:ext cx="3302408" cy="2433542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C6F2D590-AC6A-4896-8A3A-D6879A7F9E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11037" y="-55236"/>
            <a:ext cx="2957792" cy="2473239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" r="10092" b="8017"/>
          <a:stretch/>
        </p:blipFill>
        <p:spPr>
          <a:xfrm>
            <a:off x="9144000" y="-26918"/>
            <a:ext cx="2987209" cy="2444921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5" r="11287"/>
          <a:stretch/>
        </p:blipFill>
        <p:spPr bwMode="auto">
          <a:xfrm>
            <a:off x="-1016" y="-2532"/>
            <a:ext cx="3110342" cy="2436074"/>
          </a:xfrm>
          <a:prstGeom prst="rect">
            <a:avLst/>
          </a:prstGeom>
          <a:noFill/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5739500F-1C06-41C2-9B89-1A78BBDAAB21}"/>
              </a:ext>
            </a:extLst>
          </p:cNvPr>
          <p:cNvSpPr/>
          <p:nvPr/>
        </p:nvSpPr>
        <p:spPr>
          <a:xfrm>
            <a:off x="576064" y="9610319"/>
            <a:ext cx="9915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72694602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322733" y="9665949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1" y="9081314"/>
            <a:ext cx="2087216" cy="911621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737" y="1399085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17837574" y="9748912"/>
            <a:ext cx="301133" cy="488044"/>
          </a:xfrm>
        </p:spPr>
        <p:txBody>
          <a:bodyPr/>
          <a:lstStyle/>
          <a:p>
            <a:fld id="{86CB4B4D-7CA3-9044-876B-883B54F8677D}" type="slidenum">
              <a:rPr lang="it-IT" smtClean="0"/>
              <a:t>10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DDE632D-D1C5-4009-98FB-0027D4F90FB8}"/>
              </a:ext>
            </a:extLst>
          </p:cNvPr>
          <p:cNvSpPr txBox="1"/>
          <p:nvPr/>
        </p:nvSpPr>
        <p:spPr>
          <a:xfrm>
            <a:off x="503758" y="9746192"/>
            <a:ext cx="18530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816461"/>
            <a:r>
              <a:rPr lang="it-IT" dirty="0"/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BB6AE5-6259-4604-8D32-F03B48C4B228}"/>
              </a:ext>
            </a:extLst>
          </p:cNvPr>
          <p:cNvSpPr txBox="1"/>
          <p:nvPr/>
        </p:nvSpPr>
        <p:spPr>
          <a:xfrm>
            <a:off x="1254989" y="357506"/>
            <a:ext cx="15505065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16461"/>
            <a:r>
              <a:rPr lang="it-IT" sz="5400" b="1" dirty="0"/>
              <a:t>TARIFFE SKIPASS 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B2D508D9-1040-4889-B748-74EEA8440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843180"/>
              </p:ext>
            </p:extLst>
          </p:nvPr>
        </p:nvGraphicFramePr>
        <p:xfrm>
          <a:off x="1254989" y="3955607"/>
          <a:ext cx="15549644" cy="2145325"/>
        </p:xfrm>
        <a:graphic>
          <a:graphicData uri="http://schemas.openxmlformats.org/drawingml/2006/table">
            <a:tbl>
              <a:tblPr/>
              <a:tblGrid>
                <a:gridCol w="740459">
                  <a:extLst>
                    <a:ext uri="{9D8B030D-6E8A-4147-A177-3AD203B41FA5}">
                      <a16:colId xmlns:a16="http://schemas.microsoft.com/office/drawing/2014/main" val="2282272676"/>
                    </a:ext>
                  </a:extLst>
                </a:gridCol>
                <a:gridCol w="1645465">
                  <a:extLst>
                    <a:ext uri="{9D8B030D-6E8A-4147-A177-3AD203B41FA5}">
                      <a16:colId xmlns:a16="http://schemas.microsoft.com/office/drawing/2014/main" val="1696014154"/>
                    </a:ext>
                  </a:extLst>
                </a:gridCol>
                <a:gridCol w="1645465">
                  <a:extLst>
                    <a:ext uri="{9D8B030D-6E8A-4147-A177-3AD203B41FA5}">
                      <a16:colId xmlns:a16="http://schemas.microsoft.com/office/drawing/2014/main" val="2400513238"/>
                    </a:ext>
                  </a:extLst>
                </a:gridCol>
                <a:gridCol w="1645465">
                  <a:extLst>
                    <a:ext uri="{9D8B030D-6E8A-4147-A177-3AD203B41FA5}">
                      <a16:colId xmlns:a16="http://schemas.microsoft.com/office/drawing/2014/main" val="1448316463"/>
                    </a:ext>
                  </a:extLst>
                </a:gridCol>
                <a:gridCol w="1645465">
                  <a:extLst>
                    <a:ext uri="{9D8B030D-6E8A-4147-A177-3AD203B41FA5}">
                      <a16:colId xmlns:a16="http://schemas.microsoft.com/office/drawing/2014/main" val="2733314057"/>
                    </a:ext>
                  </a:extLst>
                </a:gridCol>
                <a:gridCol w="1645465">
                  <a:extLst>
                    <a:ext uri="{9D8B030D-6E8A-4147-A177-3AD203B41FA5}">
                      <a16:colId xmlns:a16="http://schemas.microsoft.com/office/drawing/2014/main" val="3594333348"/>
                    </a:ext>
                  </a:extLst>
                </a:gridCol>
                <a:gridCol w="1645465">
                  <a:extLst>
                    <a:ext uri="{9D8B030D-6E8A-4147-A177-3AD203B41FA5}">
                      <a16:colId xmlns:a16="http://schemas.microsoft.com/office/drawing/2014/main" val="1439899515"/>
                    </a:ext>
                  </a:extLst>
                </a:gridCol>
                <a:gridCol w="1645465">
                  <a:extLst>
                    <a:ext uri="{9D8B030D-6E8A-4147-A177-3AD203B41FA5}">
                      <a16:colId xmlns:a16="http://schemas.microsoft.com/office/drawing/2014/main" val="2220757838"/>
                    </a:ext>
                  </a:extLst>
                </a:gridCol>
                <a:gridCol w="1645465">
                  <a:extLst>
                    <a:ext uri="{9D8B030D-6E8A-4147-A177-3AD203B41FA5}">
                      <a16:colId xmlns:a16="http://schemas.microsoft.com/office/drawing/2014/main" val="1624377802"/>
                    </a:ext>
                  </a:extLst>
                </a:gridCol>
                <a:gridCol w="1645465">
                  <a:extLst>
                    <a:ext uri="{9D8B030D-6E8A-4147-A177-3AD203B41FA5}">
                      <a16:colId xmlns:a16="http://schemas.microsoft.com/office/drawing/2014/main" val="437355466"/>
                    </a:ext>
                  </a:extLst>
                </a:gridCol>
              </a:tblGrid>
              <a:tr h="68616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PTFVG 2018/19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PTFVG</a:t>
                      </a:r>
                      <a:br>
                        <a:rPr lang="it-IT" sz="1800" b="1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Sestriere -                  Via Lattea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S. Caterina </a:t>
                      </a:r>
                      <a:r>
                        <a:rPr lang="it-IT" sz="18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Valfuva</a:t>
                      </a:r>
                      <a:endParaRPr lang="it-IT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Val Pusteria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Livigno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Madonna di Campiglio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Panarotta</a:t>
                      </a:r>
                      <a:r>
                        <a:rPr lang="it-IT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 Valsugana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Kranjska</a:t>
                      </a:r>
                      <a:r>
                        <a:rPr lang="it-IT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 Gora*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79358"/>
                  </a:ext>
                </a:extLst>
              </a:tr>
              <a:tr h="294072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1" u="none" strike="noStrike" dirty="0">
                          <a:effectLst/>
                          <a:latin typeface="Calibri" panose="020F0502020204030204" pitchFamily="34" charset="0"/>
                        </a:rPr>
                        <a:t>Anni: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666447"/>
                  </a:ext>
                </a:extLst>
              </a:tr>
              <a:tr h="2940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FREE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effectLst/>
                          <a:latin typeface="Calibri" panose="020F0502020204030204" pitchFamily="34" charset="0"/>
                        </a:rPr>
                        <a:t>8,50 €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effectLst/>
                          <a:latin typeface="Calibri" panose="020F0502020204030204" pitchFamily="34" charset="0"/>
                        </a:rPr>
                        <a:t>22,00 €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FREE 1:1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25,00 €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effectLst/>
                          <a:latin typeface="Calibri" panose="020F0502020204030204" pitchFamily="34" charset="0"/>
                        </a:rPr>
                        <a:t>27,00 €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effectLst/>
                          <a:latin typeface="Calibri" panose="020F0502020204030204" pitchFamily="34" charset="0"/>
                        </a:rPr>
                        <a:t>25,00 €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effectLst/>
                          <a:latin typeface="Calibri" panose="020F0502020204030204" pitchFamily="34" charset="0"/>
                        </a:rPr>
                        <a:t>21,00 €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84119"/>
                  </a:ext>
                </a:extLst>
              </a:tr>
              <a:tr h="2940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effectLst/>
                          <a:latin typeface="Calibri" panose="020F0502020204030204" pitchFamily="34" charset="0"/>
                        </a:rPr>
                        <a:t>28,00 €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37,00 €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36,00 €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40,00 €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25,00 €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effectLst/>
                          <a:latin typeface="Calibri" panose="020F0502020204030204" pitchFamily="34" charset="0"/>
                        </a:rPr>
                        <a:t>38,00 €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effectLst/>
                          <a:latin typeface="Calibri" panose="020F0502020204030204" pitchFamily="34" charset="0"/>
                        </a:rPr>
                        <a:t>25,00 €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effectLst/>
                          <a:latin typeface="Calibri" panose="020F0502020204030204" pitchFamily="34" charset="0"/>
                        </a:rPr>
                        <a:t>21,00 €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584426"/>
                  </a:ext>
                </a:extLst>
              </a:tr>
              <a:tr h="2940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effectLst/>
                          <a:latin typeface="Calibri" panose="020F0502020204030204" pitchFamily="34" charset="0"/>
                        </a:rPr>
                        <a:t>28,00 €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effectLst/>
                          <a:latin typeface="Calibri" panose="020F0502020204030204" pitchFamily="34" charset="0"/>
                        </a:rPr>
                        <a:t>37,00 €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44,00 €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57,00 €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50,00 €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54,00 €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29,00 €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29,50 €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1446"/>
                  </a:ext>
                </a:extLst>
              </a:tr>
              <a:tr h="28286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I dati riportati relativamente ai competitor si riferiscono all'indagine effettuata per la stagione invernale 2019/20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342292"/>
                  </a:ext>
                </a:extLst>
              </a:tr>
            </a:tbl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4D209B3-43E9-4DEE-8B84-38021508436B}"/>
              </a:ext>
            </a:extLst>
          </p:cNvPr>
          <p:cNvSpPr txBox="1"/>
          <p:nvPr/>
        </p:nvSpPr>
        <p:spPr>
          <a:xfrm>
            <a:off x="1759044" y="2445770"/>
            <a:ext cx="15505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BENCHMARKING SKIPASS GIORNALIERI BAMBINI E RAGAZZI</a:t>
            </a: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4413124B-D59D-4BA7-839A-01326E4FED70}"/>
              </a:ext>
            </a:extLst>
          </p:cNvPr>
          <p:cNvSpPr/>
          <p:nvPr/>
        </p:nvSpPr>
        <p:spPr>
          <a:xfrm>
            <a:off x="8886119" y="5479244"/>
            <a:ext cx="1008112" cy="3804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800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4849E919-75EA-4CC1-B6C6-804E951F7B86}"/>
              </a:ext>
            </a:extLst>
          </p:cNvPr>
          <p:cNvSpPr/>
          <p:nvPr/>
        </p:nvSpPr>
        <p:spPr>
          <a:xfrm>
            <a:off x="12159874" y="4903448"/>
            <a:ext cx="1008112" cy="3804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800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BAD022DE-985B-47FF-B88E-A99B406E21BE}"/>
              </a:ext>
            </a:extLst>
          </p:cNvPr>
          <p:cNvSpPr/>
          <p:nvPr/>
        </p:nvSpPr>
        <p:spPr>
          <a:xfrm>
            <a:off x="8778871" y="5228955"/>
            <a:ext cx="1145514" cy="35503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800"/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C1E35412-E97C-46A7-ABBA-71CB6BB89367}"/>
              </a:ext>
            </a:extLst>
          </p:cNvPr>
          <p:cNvSpPr/>
          <p:nvPr/>
        </p:nvSpPr>
        <p:spPr>
          <a:xfrm>
            <a:off x="8816496" y="4897905"/>
            <a:ext cx="1145514" cy="35769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800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64C565B5-181A-4655-A96E-3F2719739FDA}"/>
              </a:ext>
            </a:extLst>
          </p:cNvPr>
          <p:cNvSpPr/>
          <p:nvPr/>
        </p:nvSpPr>
        <p:spPr>
          <a:xfrm>
            <a:off x="15480704" y="5203492"/>
            <a:ext cx="1008112" cy="38049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800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93160657-B57B-4B27-8493-31E2A3C3EC7B}"/>
              </a:ext>
            </a:extLst>
          </p:cNvPr>
          <p:cNvSpPr/>
          <p:nvPr/>
        </p:nvSpPr>
        <p:spPr>
          <a:xfrm>
            <a:off x="13752512" y="5518634"/>
            <a:ext cx="1224136" cy="34110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800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FF1377CF-BF30-4E07-8E42-59759BD11827}"/>
              </a:ext>
            </a:extLst>
          </p:cNvPr>
          <p:cNvSpPr txBox="1"/>
          <p:nvPr/>
        </p:nvSpPr>
        <p:spPr>
          <a:xfrm>
            <a:off x="704341" y="7075878"/>
            <a:ext cx="170075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Siamo gli </a:t>
            </a:r>
            <a:r>
              <a:rPr lang="it-IT" sz="2200" b="1" dirty="0"/>
              <a:t>unici</a:t>
            </a:r>
            <a:r>
              <a:rPr lang="it-IT" sz="2200" dirty="0"/>
              <a:t> a garantire lo </a:t>
            </a:r>
            <a:r>
              <a:rPr lang="it-IT" sz="2200" b="1" dirty="0"/>
              <a:t>skipass gratuito a 7 anni</a:t>
            </a:r>
            <a:r>
              <a:rPr lang="it-IT" sz="2200" dirty="0"/>
              <a:t>, indipendentemente dall’acquisto di uno skipass adulti</a:t>
            </a:r>
          </a:p>
          <a:p>
            <a:pPr algn="ctr"/>
            <a:r>
              <a:rPr lang="it-IT" sz="2200" b="1" dirty="0">
                <a:solidFill>
                  <a:srgbClr val="FF0000"/>
                </a:solidFill>
              </a:rPr>
              <a:t>Con le ipotesi in corso </a:t>
            </a:r>
            <a:r>
              <a:rPr lang="it-IT" sz="2200" dirty="0"/>
              <a:t>Il prezzo dello </a:t>
            </a:r>
            <a:r>
              <a:rPr lang="it-IT" sz="2200" b="1" dirty="0">
                <a:solidFill>
                  <a:srgbClr val="C00000"/>
                </a:solidFill>
              </a:rPr>
              <a:t>skipass Bambino </a:t>
            </a:r>
            <a:r>
              <a:rPr lang="it-IT" sz="2200" dirty="0"/>
              <a:t>(14 anni) è il </a:t>
            </a:r>
            <a:r>
              <a:rPr lang="it-IT" sz="2200" b="1" dirty="0">
                <a:solidFill>
                  <a:srgbClr val="C00000"/>
                </a:solidFill>
              </a:rPr>
              <a:t>75% inferiore rispetto </a:t>
            </a:r>
            <a:r>
              <a:rPr lang="it-IT" sz="2200" dirty="0"/>
              <a:t>al competitor </a:t>
            </a:r>
            <a:r>
              <a:rPr lang="it-IT" sz="2200" b="1" dirty="0">
                <a:solidFill>
                  <a:srgbClr val="C00000"/>
                </a:solidFill>
              </a:rPr>
              <a:t>più costoso </a:t>
            </a:r>
            <a:r>
              <a:rPr lang="it-IT" sz="2200" dirty="0"/>
              <a:t>e del </a:t>
            </a:r>
            <a:r>
              <a:rPr lang="it-IT" sz="2200" b="1" dirty="0">
                <a:solidFill>
                  <a:srgbClr val="C00000"/>
                </a:solidFill>
              </a:rPr>
              <a:t>55% inferiore rispetto</a:t>
            </a:r>
            <a:r>
              <a:rPr lang="it-IT" sz="2200" dirty="0">
                <a:solidFill>
                  <a:srgbClr val="C00000"/>
                </a:solidFill>
              </a:rPr>
              <a:t> </a:t>
            </a:r>
            <a:r>
              <a:rPr lang="it-IT" sz="2200" dirty="0"/>
              <a:t>al </a:t>
            </a:r>
            <a:r>
              <a:rPr lang="it-IT" sz="2200" b="1" dirty="0">
                <a:solidFill>
                  <a:srgbClr val="C00000"/>
                </a:solidFill>
              </a:rPr>
              <a:t>più economico 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4614666B-B37C-42E7-8660-FD2AFBB43BC5}"/>
              </a:ext>
            </a:extLst>
          </p:cNvPr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132503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extLst>
              <a:ext uri="{FF2B5EF4-FFF2-40B4-BE49-F238E27FC236}">
                <a16:creationId xmlns:a16="http://schemas.microsoft.com/office/drawing/2014/main" id="{81FF922C-DD97-4AC9-A806-E59911E8CE40}"/>
              </a:ext>
            </a:extLst>
          </p:cNvPr>
          <p:cNvSpPr/>
          <p:nvPr/>
        </p:nvSpPr>
        <p:spPr>
          <a:xfrm>
            <a:off x="8056662" y="8556052"/>
            <a:ext cx="2304256" cy="136162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301450" y="2119164"/>
            <a:ext cx="1783553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11</a:t>
            </a:fld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6D76755-CADA-4315-BDF6-FBD91BC0E9D0}"/>
              </a:ext>
            </a:extLst>
          </p:cNvPr>
          <p:cNvSpPr txBox="1"/>
          <p:nvPr/>
        </p:nvSpPr>
        <p:spPr>
          <a:xfrm>
            <a:off x="684780" y="378001"/>
            <a:ext cx="13177464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Inverno 2019/2020:  TOP Eventi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2F37B3D-3151-45D4-BB20-ED548CF0E4B6}"/>
              </a:ext>
            </a:extLst>
          </p:cNvPr>
          <p:cNvSpPr txBox="1"/>
          <p:nvPr/>
        </p:nvSpPr>
        <p:spPr>
          <a:xfrm>
            <a:off x="151015" y="1677351"/>
            <a:ext cx="18115551" cy="8710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Piancavallo 25-26 Gennaio      	COPPA DEL MONDO DI SNOWBOARD – A.S.D. Sporting </a:t>
            </a:r>
            <a:r>
              <a:rPr kumimoji="0" lang="it-IT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Ckub</a:t>
            </a: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Piancavallo</a:t>
            </a:r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it-IT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it-IT" sz="2800" dirty="0"/>
              <a:t>Forni di Sopra 1-2 Febbraio	TROFEO BIBERON (400 atleti) – Sci Club 70 </a:t>
            </a:r>
            <a:r>
              <a:rPr lang="it-IT" sz="2800" dirty="0" err="1"/>
              <a:t>asdr</a:t>
            </a:r>
            <a:endParaRPr lang="it-IT" sz="2800" dirty="0"/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it-IT" sz="2800" dirty="0"/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Piancavallo 7-8 Febbraio		FIS CONTINENTAL CUP CORSS-COUNTRY – A.S.D. Sci Club Panorama</a:t>
            </a:r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it-IT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/>
              <a:t>Sella Nevea 13-14 Febbraio 	FIS ALPINE SKIING EUREPEAN CUP (80 atleti) – U.S. Camporosso</a:t>
            </a:r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it-IT" sz="2800" dirty="0"/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Tarvisio 5-8 Marzo 			CAMPIONATI ITALIANI ALLIEVI E RAGAZZI SCI FONDO (220 atleti) – Bachmann Sport College</a:t>
            </a:r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it-IT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it-IT" sz="2800" dirty="0"/>
              <a:t>Zoncolan 23-28 Marzo 		CAMPIONATI ITALIANI CHILDREN (1200 atleti) – Sci Club Monte </a:t>
            </a:r>
            <a:r>
              <a:rPr lang="it-IT" sz="2800" dirty="0" err="1"/>
              <a:t>Dauda</a:t>
            </a:r>
            <a:endParaRPr lang="it-IT" sz="2800" dirty="0"/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it-IT" sz="2800" dirty="0"/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Tarvisio 2-5 Apr</a:t>
            </a:r>
            <a:r>
              <a:rPr lang="it-IT" sz="2800" dirty="0"/>
              <a:t>ile 			GRAN PREMIO GIOVANISSIMI E CAMPIONATO ITALIANO MAESTRI SCI (1600 atleti) – 								</a:t>
            </a:r>
            <a:r>
              <a:rPr lang="it-IT" sz="2800"/>
              <a:t>Scuola Italiana Sci </a:t>
            </a:r>
            <a:r>
              <a:rPr lang="it-IT" sz="2800" dirty="0"/>
              <a:t>Tarvisio</a:t>
            </a:r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it-IT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it-IT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R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it-IT" sz="2800" b="1" dirty="0"/>
          </a:p>
          <a:p>
            <a:pPr marR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sz="2800" b="1" dirty="0"/>
              <a:t>EYOF 2023 </a:t>
            </a:r>
          </a:p>
          <a:p>
            <a:pPr marR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it-IT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4FFF187-1CBF-4EE6-A425-4C02819A22DE}"/>
              </a:ext>
            </a:extLst>
          </p:cNvPr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D07A2F0-85A6-4D19-B231-FE13AF94E9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sp>
        <p:nvSpPr>
          <p:cNvPr id="4" name="Freccia in giù 3">
            <a:extLst>
              <a:ext uri="{FF2B5EF4-FFF2-40B4-BE49-F238E27FC236}">
                <a16:creationId xmlns:a16="http://schemas.microsoft.com/office/drawing/2014/main" id="{F13C346C-25BC-4CDA-95D6-843AC86AF14A}"/>
              </a:ext>
            </a:extLst>
          </p:cNvPr>
          <p:cNvSpPr/>
          <p:nvPr/>
        </p:nvSpPr>
        <p:spPr>
          <a:xfrm>
            <a:off x="8931185" y="7774001"/>
            <a:ext cx="576064" cy="688274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779465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extLst>
              <a:ext uri="{FF2B5EF4-FFF2-40B4-BE49-F238E27FC236}">
                <a16:creationId xmlns:a16="http://schemas.microsoft.com/office/drawing/2014/main" id="{DD37E070-F65F-47E4-8A4E-D3D883BC5A31}"/>
              </a:ext>
            </a:extLst>
          </p:cNvPr>
          <p:cNvSpPr/>
          <p:nvPr/>
        </p:nvSpPr>
        <p:spPr>
          <a:xfrm>
            <a:off x="11296099" y="3272483"/>
            <a:ext cx="4752528" cy="288032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301450" y="2119164"/>
            <a:ext cx="1783553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12</a:t>
            </a:fld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6D76755-CADA-4315-BDF6-FBD91BC0E9D0}"/>
              </a:ext>
            </a:extLst>
          </p:cNvPr>
          <p:cNvSpPr txBox="1"/>
          <p:nvPr/>
        </p:nvSpPr>
        <p:spPr>
          <a:xfrm>
            <a:off x="684780" y="378001"/>
            <a:ext cx="13177464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Inverno 2019/2020: squadre FISI FVG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2F37B3D-3151-45D4-BB20-ED548CF0E4B6}"/>
              </a:ext>
            </a:extLst>
          </p:cNvPr>
          <p:cNvSpPr txBox="1"/>
          <p:nvPr/>
        </p:nvSpPr>
        <p:spPr>
          <a:xfrm>
            <a:off x="2034929" y="1975148"/>
            <a:ext cx="10477165" cy="60016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it-IT" dirty="0"/>
              <a:t>SCI ALPINO</a:t>
            </a:r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it-IT" dirty="0"/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SCI FONDO</a:t>
            </a:r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it-IT" dirty="0"/>
              <a:t>BIATHLON</a:t>
            </a:r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it-IT" dirty="0"/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SALTO/COMBINATA</a:t>
            </a:r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it-IT" dirty="0"/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FREESTYLE/SNOWBOARD</a:t>
            </a:r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it-IT" dirty="0"/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SCIALPINISMO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39E21CE-B988-4C44-903B-6D607E05E231}"/>
              </a:ext>
            </a:extLst>
          </p:cNvPr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F0CBE3E-671E-43D8-8DF5-BB656495A7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67F4B61-DAE7-4D1F-94FC-D847709DBA88}"/>
              </a:ext>
            </a:extLst>
          </p:cNvPr>
          <p:cNvSpPr txBox="1"/>
          <p:nvPr/>
        </p:nvSpPr>
        <p:spPr>
          <a:xfrm>
            <a:off x="11800155" y="4166383"/>
            <a:ext cx="3744416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SPONSORIZZAZIONE ATLETI</a:t>
            </a:r>
          </a:p>
        </p:txBody>
      </p:sp>
    </p:spTree>
    <p:extLst>
      <p:ext uri="{BB962C8B-B14F-4D97-AF65-F5344CB8AC3E}">
        <p14:creationId xmlns:p14="http://schemas.microsoft.com/office/powerpoint/2010/main" val="182153379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6" r="5959"/>
          <a:stretch/>
        </p:blipFill>
        <p:spPr>
          <a:xfrm>
            <a:off x="3109326" y="6412"/>
            <a:ext cx="3024336" cy="2419437"/>
          </a:xfrm>
          <a:prstGeom prst="rect">
            <a:avLst/>
          </a:prstGeom>
        </p:spPr>
      </p:pic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8" y="2539037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692375" y="9746191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13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DDE632D-D1C5-4009-98FB-0027D4F90FB8}"/>
              </a:ext>
            </a:extLst>
          </p:cNvPr>
          <p:cNvSpPr txBox="1"/>
          <p:nvPr/>
        </p:nvSpPr>
        <p:spPr>
          <a:xfrm>
            <a:off x="503756" y="9746191"/>
            <a:ext cx="185303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4F0ACA-4DB0-48EE-BF22-5F3BDA029316}"/>
              </a:ext>
            </a:extLst>
          </p:cNvPr>
          <p:cNvSpPr txBox="1"/>
          <p:nvPr/>
        </p:nvSpPr>
        <p:spPr>
          <a:xfrm>
            <a:off x="2411252" y="5047859"/>
            <a:ext cx="13465496" cy="1107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6600" b="1" dirty="0"/>
              <a:t>- Grazie -</a:t>
            </a:r>
            <a:endParaRPr kumimoji="0" lang="it-IT" sz="66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763A9CC-286E-4D29-AFA1-82FBC3594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3976" y="-11560"/>
            <a:ext cx="3024336" cy="243436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9CEFD7AB-6E55-4D85-BBDE-7FD51646EF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7631" y="-15539"/>
            <a:ext cx="3302408" cy="2433542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C6F2D590-AC6A-4896-8A3A-D6879A7F9E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11037" y="-55236"/>
            <a:ext cx="2957792" cy="2473239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" r="10092" b="8017"/>
          <a:stretch/>
        </p:blipFill>
        <p:spPr>
          <a:xfrm>
            <a:off x="9144000" y="-26918"/>
            <a:ext cx="2987209" cy="2444921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5" r="11287"/>
          <a:stretch/>
        </p:blipFill>
        <p:spPr bwMode="auto">
          <a:xfrm>
            <a:off x="-1016" y="-2532"/>
            <a:ext cx="3110342" cy="2436074"/>
          </a:xfrm>
          <a:prstGeom prst="rect">
            <a:avLst/>
          </a:prstGeom>
          <a:noFill/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5739500F-1C06-41C2-9B89-1A78BBDAAB21}"/>
              </a:ext>
            </a:extLst>
          </p:cNvPr>
          <p:cNvSpPr/>
          <p:nvPr/>
        </p:nvSpPr>
        <p:spPr>
          <a:xfrm>
            <a:off x="576064" y="9610319"/>
            <a:ext cx="9915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00159094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226232" y="2119164"/>
            <a:ext cx="1783553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2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3D017A-EE63-499D-9B75-D57FF3B1C498}"/>
              </a:ext>
            </a:extLst>
          </p:cNvPr>
          <p:cNvSpPr txBox="1"/>
          <p:nvPr/>
        </p:nvSpPr>
        <p:spPr>
          <a:xfrm>
            <a:off x="684780" y="644213"/>
            <a:ext cx="16164076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Inverno 2019/2020:  nuovi impianti/ infrastrutture - </a:t>
            </a:r>
            <a:r>
              <a:rPr kumimoji="0" lang="it-IT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INVESTIMENTO 2019: 10.642.000€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589104-962B-4CCB-8692-E2A1FB02C33E}"/>
              </a:ext>
            </a:extLst>
          </p:cNvPr>
          <p:cNvSpPr txBox="1"/>
          <p:nvPr/>
        </p:nvSpPr>
        <p:spPr>
          <a:xfrm>
            <a:off x="528856" y="1397752"/>
            <a:ext cx="17486719" cy="82637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300" b="1" dirty="0"/>
              <a:t>Su tutti i poli: i</a:t>
            </a:r>
            <a:r>
              <a:rPr lang="it-IT" sz="2300" dirty="0"/>
              <a:t>nterventi di revisione/adeguamento su impianti di risalita, impianti di innevamento, fabbricati, impianti tecnologici. Piste – viabilità di servizio - alvei: messa a regime dei ripristini post alluvione/tempesta «Vaia» di ottobre 2018 (in particolare Forni di Sopra e Zoncolan maggiormente danneggiati ma anche Tarvisio - Sella Nevea - Piancavallo)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400" b="1" dirty="0"/>
              <a:t>Piancavallo: piste ciclabili</a:t>
            </a:r>
            <a:endParaRPr lang="it-IT" sz="24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300" b="1" dirty="0"/>
              <a:t>Forni di Sopra: </a:t>
            </a:r>
            <a:r>
              <a:rPr lang="it-IT" sz="2300" dirty="0"/>
              <a:t>nuovo </a:t>
            </a:r>
            <a:r>
              <a:rPr lang="it-IT" sz="2300" b="1" dirty="0"/>
              <a:t>bacino</a:t>
            </a:r>
            <a:r>
              <a:rPr lang="it-IT" sz="2300" dirty="0"/>
              <a:t> </a:t>
            </a:r>
            <a:r>
              <a:rPr lang="it-IT" sz="2300" b="1" dirty="0"/>
              <a:t>Val 2</a:t>
            </a:r>
            <a:r>
              <a:rPr lang="it-IT" sz="2300" dirty="0"/>
              <a:t> 35.000  m</a:t>
            </a:r>
            <a:r>
              <a:rPr lang="it-IT" sz="2300" baseline="30000" dirty="0"/>
              <a:t>3</a:t>
            </a:r>
            <a:r>
              <a:rPr lang="it-IT" sz="2300" dirty="0"/>
              <a:t>, rimodellamento parte medio/alta </a:t>
            </a:r>
            <a:r>
              <a:rPr lang="it-IT" sz="2300" b="1" dirty="0"/>
              <a:t>pista </a:t>
            </a:r>
            <a:r>
              <a:rPr lang="it-IT" sz="2300" b="1" dirty="0" err="1"/>
              <a:t>Varmost</a:t>
            </a:r>
            <a:r>
              <a:rPr lang="it-IT" sz="2300" b="1" dirty="0"/>
              <a:t> 2</a:t>
            </a:r>
            <a:r>
              <a:rPr lang="it-IT" sz="2300" dirty="0"/>
              <a:t>, </a:t>
            </a:r>
            <a:r>
              <a:rPr lang="it-IT" sz="2300" b="1" dirty="0"/>
              <a:t>ristrutturazione</a:t>
            </a:r>
            <a:r>
              <a:rPr lang="it-IT" sz="2300" dirty="0"/>
              <a:t> integrazione parco giochi invernale </a:t>
            </a:r>
            <a:r>
              <a:rPr lang="it-IT" sz="2300" b="1" dirty="0"/>
              <a:t>Fantasy Snow Park</a:t>
            </a:r>
            <a:r>
              <a:rPr lang="it-IT" sz="2300" dirty="0"/>
              <a:t> con nuovi percorsi  gommoni (</a:t>
            </a:r>
            <a:r>
              <a:rPr lang="it-IT" sz="2300" b="1" dirty="0"/>
              <a:t>tappeto</a:t>
            </a:r>
            <a:r>
              <a:rPr lang="it-IT" sz="2300" dirty="0"/>
              <a:t> aggiuntivo), 3 nuovi </a:t>
            </a:r>
            <a:r>
              <a:rPr lang="it-IT" sz="2300" b="1" dirty="0"/>
              <a:t>generatori a ventola</a:t>
            </a:r>
            <a:r>
              <a:rPr lang="it-IT" sz="2300" dirty="0"/>
              <a:t>, nuovo tappeto 50 m </a:t>
            </a:r>
            <a:r>
              <a:rPr lang="it-IT" sz="2300" b="1" dirty="0"/>
              <a:t>campo scuola </a:t>
            </a:r>
            <a:r>
              <a:rPr lang="it-IT" sz="2300" b="1" dirty="0" err="1"/>
              <a:t>Davost</a:t>
            </a:r>
            <a:r>
              <a:rPr lang="it-IT" sz="2300" dirty="0"/>
              <a:t>, nuova </a:t>
            </a:r>
            <a:r>
              <a:rPr lang="it-IT" sz="2300" b="1" dirty="0"/>
              <a:t>motoslitta</a:t>
            </a:r>
            <a:r>
              <a:rPr lang="it-IT" sz="2300" dirty="0"/>
              <a:t> 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300" b="1" dirty="0"/>
              <a:t>Sauris: </a:t>
            </a:r>
            <a:r>
              <a:rPr lang="it-IT" sz="2300" dirty="0"/>
              <a:t>nuovi </a:t>
            </a:r>
            <a:r>
              <a:rPr lang="it-IT" sz="2300" b="1" dirty="0"/>
              <a:t>bacini</a:t>
            </a:r>
            <a:r>
              <a:rPr lang="it-IT" sz="2300" dirty="0"/>
              <a:t> con annesse </a:t>
            </a:r>
            <a:r>
              <a:rPr lang="it-IT" sz="2300" b="1" dirty="0"/>
              <a:t>sale pompe </a:t>
            </a:r>
            <a:r>
              <a:rPr lang="it-IT" sz="2300" dirty="0"/>
              <a:t>a Sauris di Sopra (15.000 m</a:t>
            </a:r>
            <a:r>
              <a:rPr lang="it-IT" sz="2300" baseline="30000" dirty="0"/>
              <a:t>3</a:t>
            </a:r>
            <a:r>
              <a:rPr lang="it-IT" sz="2300" dirty="0"/>
              <a:t>) e Sauris di Sotto (7.000 m</a:t>
            </a:r>
            <a:r>
              <a:rPr lang="it-IT" sz="2300" baseline="30000" dirty="0"/>
              <a:t>3</a:t>
            </a:r>
            <a:r>
              <a:rPr lang="it-IT" sz="2300" dirty="0"/>
              <a:t>), </a:t>
            </a:r>
            <a:r>
              <a:rPr lang="it-IT" sz="2300" b="1" dirty="0"/>
              <a:t>nuovo</a:t>
            </a:r>
            <a:r>
              <a:rPr lang="it-IT" sz="2300" dirty="0"/>
              <a:t> </a:t>
            </a:r>
            <a:r>
              <a:rPr lang="it-IT" sz="2300" b="1" dirty="0"/>
              <a:t>impianto innevamento </a:t>
            </a:r>
            <a:r>
              <a:rPr lang="it-IT" sz="2300" dirty="0"/>
              <a:t>a Sauris di Sopra (piste </a:t>
            </a:r>
            <a:r>
              <a:rPr lang="it-IT" sz="2300" dirty="0" err="1"/>
              <a:t>Richelan</a:t>
            </a:r>
            <a:r>
              <a:rPr lang="it-IT" sz="2300" dirty="0"/>
              <a:t> e </a:t>
            </a:r>
            <a:r>
              <a:rPr lang="it-IT" sz="2300" dirty="0" err="1"/>
              <a:t>Zheile</a:t>
            </a:r>
            <a:r>
              <a:rPr lang="it-IT" sz="2300" dirty="0"/>
              <a:t>) ed estensione/potenziamento della </a:t>
            </a:r>
            <a:r>
              <a:rPr lang="it-IT" sz="2300" b="1" dirty="0"/>
              <a:t>pista Sauris di Sotto</a:t>
            </a:r>
            <a:r>
              <a:rPr lang="it-IT" sz="2300" dirty="0"/>
              <a:t>, completa ristrutturazione </a:t>
            </a:r>
            <a:r>
              <a:rPr lang="it-IT" sz="2300" b="1" dirty="0"/>
              <a:t>pista </a:t>
            </a:r>
            <a:r>
              <a:rPr lang="it-IT" sz="2300" b="1" dirty="0" err="1"/>
              <a:t>Zheile</a:t>
            </a:r>
            <a:r>
              <a:rPr lang="it-IT" sz="2300" b="1" dirty="0"/>
              <a:t> </a:t>
            </a:r>
            <a:r>
              <a:rPr lang="it-IT" sz="2300" dirty="0"/>
              <a:t>(Sauris di Sopra), completa </a:t>
            </a:r>
            <a:r>
              <a:rPr lang="it-IT" sz="2300" b="1" dirty="0"/>
              <a:t>ristrutturazione Sciovia </a:t>
            </a:r>
            <a:r>
              <a:rPr lang="it-IT" sz="2300" b="1" dirty="0" err="1"/>
              <a:t>Richelan</a:t>
            </a:r>
            <a:r>
              <a:rPr lang="it-IT" sz="2300" dirty="0"/>
              <a:t> (Sauris di Sopra) con sostituzione sostegni di linea e </a:t>
            </a:r>
            <a:r>
              <a:rPr lang="it-IT" sz="2300" b="1" dirty="0"/>
              <a:t>completo rifacimento </a:t>
            </a:r>
            <a:r>
              <a:rPr lang="it-IT" sz="2300" dirty="0"/>
              <a:t>e </a:t>
            </a:r>
            <a:r>
              <a:rPr lang="it-IT" sz="2300" b="1" dirty="0"/>
              <a:t>ampliamento</a:t>
            </a:r>
            <a:r>
              <a:rPr lang="it-IT" sz="2300" dirty="0"/>
              <a:t>  del fabbricato </a:t>
            </a:r>
            <a:r>
              <a:rPr lang="it-IT" sz="2300" b="1" dirty="0"/>
              <a:t>stazione di monte </a:t>
            </a:r>
            <a:r>
              <a:rPr lang="it-IT" sz="2300" dirty="0"/>
              <a:t>con ricavo locale ristoro</a:t>
            </a:r>
            <a:endParaRPr kumimoji="0" lang="it-IT" sz="2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300" b="1" dirty="0"/>
              <a:t>Zoncolan: </a:t>
            </a:r>
            <a:r>
              <a:rPr lang="it-IT" sz="2300" dirty="0"/>
              <a:t>nuovo </a:t>
            </a:r>
            <a:r>
              <a:rPr lang="it-IT" sz="2300" b="1" dirty="0"/>
              <a:t>tappeto coperto </a:t>
            </a:r>
            <a:r>
              <a:rPr lang="it-IT" sz="2300" dirty="0"/>
              <a:t>di larghezza  maggiorata </a:t>
            </a:r>
            <a:r>
              <a:rPr lang="it-IT" sz="2300" b="1" dirty="0"/>
              <a:t>per l’ingresso all’area sciabile Zoncolan dai parcheggi</a:t>
            </a:r>
            <a:r>
              <a:rPr lang="it-IT" sz="2300" dirty="0"/>
              <a:t>. In corso di realizzazione  di un nuovo </a:t>
            </a:r>
            <a:r>
              <a:rPr lang="it-IT" sz="2300" b="1" dirty="0"/>
              <a:t>bacino</a:t>
            </a:r>
            <a:r>
              <a:rPr lang="it-IT" sz="2300" dirty="0"/>
              <a:t> </a:t>
            </a:r>
            <a:r>
              <a:rPr lang="it-IT" sz="2300" b="1" dirty="0" err="1"/>
              <a:t>Goles</a:t>
            </a:r>
            <a:r>
              <a:rPr lang="it-IT" sz="2300" dirty="0"/>
              <a:t> 34.000 m</a:t>
            </a:r>
            <a:r>
              <a:rPr lang="it-IT" sz="2300" baseline="30000" dirty="0"/>
              <a:t>3 </a:t>
            </a:r>
            <a:r>
              <a:rPr lang="it-IT" sz="2300" dirty="0"/>
              <a:t>con nuova </a:t>
            </a:r>
            <a:r>
              <a:rPr lang="it-IT" sz="2300" b="1" dirty="0"/>
              <a:t>sala pompe </a:t>
            </a:r>
            <a:r>
              <a:rPr lang="it-IT" sz="2300" dirty="0"/>
              <a:t>e </a:t>
            </a:r>
            <a:r>
              <a:rPr lang="it-IT" sz="2300" b="1" dirty="0"/>
              <a:t>potenziamento innevamento </a:t>
            </a:r>
            <a:r>
              <a:rPr lang="it-IT" sz="2300" dirty="0"/>
              <a:t>con estensione e sostituzione tubazioni e nuovi  generatori (4 ventole su torre), avviati interventi per </a:t>
            </a:r>
            <a:r>
              <a:rPr lang="it-IT" sz="2300" b="1" dirty="0"/>
              <a:t>messa in sicurezza pista </a:t>
            </a:r>
            <a:r>
              <a:rPr lang="it-IT" sz="2300" b="1" dirty="0" err="1"/>
              <a:t>Lavet</a:t>
            </a:r>
            <a:r>
              <a:rPr lang="it-IT" sz="2300" b="1" dirty="0"/>
              <a:t> </a:t>
            </a:r>
            <a:r>
              <a:rPr lang="it-IT" sz="2300" dirty="0"/>
              <a:t>(paravalanghe e reti chiodate), nuovo </a:t>
            </a:r>
            <a:r>
              <a:rPr lang="it-IT" sz="2300" b="1" dirty="0"/>
              <a:t>Quad</a:t>
            </a:r>
            <a:r>
              <a:rPr lang="it-IT" sz="2300" dirty="0"/>
              <a:t> cabinato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300" b="1" dirty="0"/>
              <a:t>Tarvisio:</a:t>
            </a:r>
            <a:r>
              <a:rPr lang="it-IT" sz="2300" dirty="0"/>
              <a:t> </a:t>
            </a:r>
            <a:r>
              <a:rPr lang="it-IT" sz="2300" b="1" dirty="0"/>
              <a:t>potenziamento innevamento </a:t>
            </a:r>
            <a:r>
              <a:rPr lang="it-IT" sz="2300" dirty="0"/>
              <a:t>con nuovi generatori (11 aste/giraffe) e nuovo compressore aria, nuovo </a:t>
            </a:r>
            <a:r>
              <a:rPr lang="it-IT" sz="2300" b="1" dirty="0"/>
              <a:t>battipista</a:t>
            </a:r>
            <a:r>
              <a:rPr lang="it-IT" sz="2300" dirty="0"/>
              <a:t> con verricello e </a:t>
            </a:r>
            <a:r>
              <a:rPr lang="it-IT" sz="2300" b="1" dirty="0"/>
              <a:t>motoslitta</a:t>
            </a:r>
            <a:endParaRPr lang="it-IT" sz="2300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300" b="1" dirty="0"/>
              <a:t>Sella Nevea:</a:t>
            </a:r>
            <a:r>
              <a:rPr lang="it-IT" sz="2400" dirty="0"/>
              <a:t> allargamento </a:t>
            </a:r>
            <a:r>
              <a:rPr lang="it-IT" sz="2400" b="1" dirty="0"/>
              <a:t>bacino innevamento </a:t>
            </a:r>
            <a:r>
              <a:rPr lang="it-IT" sz="2400" b="1" dirty="0" err="1"/>
              <a:t>Camet</a:t>
            </a:r>
            <a:r>
              <a:rPr lang="it-IT" sz="2400" b="1" dirty="0"/>
              <a:t> </a:t>
            </a:r>
            <a:r>
              <a:rPr lang="it-IT" sz="2400" dirty="0"/>
              <a:t>+ accesso,</a:t>
            </a:r>
            <a:r>
              <a:rPr lang="it-IT" sz="2300" b="1" dirty="0"/>
              <a:t> </a:t>
            </a:r>
            <a:r>
              <a:rPr lang="it-IT" sz="2300" dirty="0"/>
              <a:t>nuovo </a:t>
            </a:r>
            <a:r>
              <a:rPr lang="it-IT" sz="2300" b="1" dirty="0"/>
              <a:t>battipista</a:t>
            </a:r>
            <a:r>
              <a:rPr lang="it-IT" sz="2300" dirty="0"/>
              <a:t> con verricello</a:t>
            </a:r>
            <a:endParaRPr lang="it-IT" sz="2400" dirty="0"/>
          </a:p>
          <a:p>
            <a:pPr marL="342900" marR="0" indent="-3429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Sappada:</a:t>
            </a: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Infopoint</a:t>
            </a: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Sappada (aperto dall’estate 2019, prima stagione invernale)</a:t>
            </a:r>
          </a:p>
          <a:p>
            <a:pPr marL="342900" marR="0" indent="-3429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it-IT" sz="2400" b="1" dirty="0">
                <a:solidFill>
                  <a:schemeClr val="tx1"/>
                </a:solidFill>
              </a:rPr>
              <a:t>Forni di Sopra: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unificazione info point e casse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B3371DD-F14F-41C8-A78E-2DE8D9BE490E}"/>
              </a:ext>
            </a:extLst>
          </p:cNvPr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1D24673-4F9B-4AB4-AE96-045990C36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4895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F1E29978-89A2-4C9B-883A-C2D38003A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sp>
        <p:nvSpPr>
          <p:cNvPr id="251" name="Shape 251"/>
          <p:cNvSpPr/>
          <p:nvPr/>
        </p:nvSpPr>
        <p:spPr>
          <a:xfrm>
            <a:off x="226232" y="2119164"/>
            <a:ext cx="1783553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3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3D017A-EE63-499D-9B75-D57FF3B1C498}"/>
              </a:ext>
            </a:extLst>
          </p:cNvPr>
          <p:cNvSpPr txBox="1"/>
          <p:nvPr/>
        </p:nvSpPr>
        <p:spPr>
          <a:xfrm>
            <a:off x="684780" y="644213"/>
            <a:ext cx="13177464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Inverno 2019/2020: servizi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589104-962B-4CCB-8692-E2A1FB02C33E}"/>
              </a:ext>
            </a:extLst>
          </p:cNvPr>
          <p:cNvSpPr txBox="1"/>
          <p:nvPr/>
        </p:nvSpPr>
        <p:spPr>
          <a:xfrm>
            <a:off x="2519264" y="1691817"/>
            <a:ext cx="13897544" cy="79714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dirty="0"/>
              <a:t>Ski bus </a:t>
            </a:r>
            <a:r>
              <a:rPr lang="it-IT" dirty="0">
                <a:solidFill>
                  <a:schemeClr val="tx1"/>
                </a:solidFill>
              </a:rPr>
              <a:t>di collegamento impianti e strutture ricettive</a:t>
            </a:r>
          </a:p>
          <a:p>
            <a:pPr lvl="4"/>
            <a:r>
              <a:rPr kumimoji="0" lang="it-IT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 		Sappada</a:t>
            </a:r>
          </a:p>
          <a:p>
            <a:pPr lvl="4"/>
            <a:r>
              <a:rPr lang="it-IT" dirty="0"/>
              <a:t>		Forni di Sopra</a:t>
            </a:r>
          </a:p>
          <a:p>
            <a:pPr lvl="4"/>
            <a:r>
              <a:rPr kumimoji="0" lang="it-IT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		Arta Terme, Sutrio Zoncolan</a:t>
            </a:r>
          </a:p>
          <a:p>
            <a:pPr lvl="4"/>
            <a:r>
              <a:rPr lang="it-IT" dirty="0"/>
              <a:t>		Tarvisio, Sella Nevea</a:t>
            </a:r>
          </a:p>
          <a:p>
            <a:pPr lvl="4"/>
            <a:r>
              <a:rPr kumimoji="0" lang="it-IT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		Piancavallo</a:t>
            </a:r>
          </a:p>
          <a:p>
            <a:pPr lvl="4"/>
            <a:r>
              <a:rPr lang="it-IT" dirty="0"/>
              <a:t>		Collegamento tra poli sciistici - un giorno 				     				infrasettimanale (Sappada – Zoncolan; Forni di Sopra – Zoncolan</a:t>
            </a:r>
            <a:r>
              <a:rPr lang="it-IT" dirty="0">
                <a:solidFill>
                  <a:schemeClr val="tx1"/>
                </a:solidFill>
              </a:rPr>
              <a:t>)</a:t>
            </a:r>
          </a:p>
          <a:p>
            <a:pPr lvl="4"/>
            <a:endParaRPr kumimoji="0" lang="it-IT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457200" marR="0" indent="-457200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it-IT" dirty="0"/>
              <a:t>Animazione «Vivi l’Inverno»</a:t>
            </a:r>
          </a:p>
          <a:p>
            <a:pPr marR="0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dirty="0"/>
              <a:t>    		Servizi legato allo sci (</a:t>
            </a:r>
            <a:r>
              <a:rPr lang="it-IT" dirty="0" err="1"/>
              <a:t>Aperigatto</a:t>
            </a:r>
            <a:r>
              <a:rPr lang="it-IT" dirty="0"/>
              <a:t>, </a:t>
            </a:r>
            <a:r>
              <a:rPr lang="it-IT" dirty="0" err="1"/>
              <a:t>Fly&amp;ski</a:t>
            </a:r>
            <a:r>
              <a:rPr lang="it-IT" dirty="0"/>
              <a:t>)</a:t>
            </a:r>
          </a:p>
          <a:p>
            <a:pPr marR="0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dirty="0"/>
              <a:t>  		Servizi Extra sci (racchette da neve, scialpinismo, passeggiate in carrozza)</a:t>
            </a:r>
          </a:p>
          <a:p>
            <a:pPr marR="0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dirty="0"/>
              <a:t>   		Servizi per famiglie e bambini</a:t>
            </a:r>
          </a:p>
          <a:p>
            <a:pPr marR="0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it-IT" dirty="0"/>
          </a:p>
          <a:p>
            <a:pPr marL="457200" marR="0" indent="-457200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it-IT" dirty="0"/>
              <a:t>Nuovi monitor alle casse per uno scambio informativo più veloce</a:t>
            </a: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Freccia a sinistra 7">
            <a:extLst>
              <a:ext uri="{FF2B5EF4-FFF2-40B4-BE49-F238E27FC236}">
                <a16:creationId xmlns:a16="http://schemas.microsoft.com/office/drawing/2014/main" id="{3B6A30E4-CBB3-4D91-999C-18F2CFC0B402}"/>
              </a:ext>
            </a:extLst>
          </p:cNvPr>
          <p:cNvSpPr/>
          <p:nvPr/>
        </p:nvSpPr>
        <p:spPr>
          <a:xfrm>
            <a:off x="15317822" y="4562687"/>
            <a:ext cx="2448272" cy="1161625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NEW</a:t>
            </a: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Freccia a sinistra 12">
            <a:extLst>
              <a:ext uri="{FF2B5EF4-FFF2-40B4-BE49-F238E27FC236}">
                <a16:creationId xmlns:a16="http://schemas.microsoft.com/office/drawing/2014/main" id="{7A1D9F6F-F947-434A-BB44-BD3BA34644FE}"/>
              </a:ext>
            </a:extLst>
          </p:cNvPr>
          <p:cNvSpPr/>
          <p:nvPr/>
        </p:nvSpPr>
        <p:spPr>
          <a:xfrm>
            <a:off x="15336688" y="8187966"/>
            <a:ext cx="2448272" cy="1161625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NEW</a:t>
            </a: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08A2161-2A13-4434-ACFB-E00DCB055FAA}"/>
              </a:ext>
            </a:extLst>
          </p:cNvPr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sp>
        <p:nvSpPr>
          <p:cNvPr id="4" name="Onda 3">
            <a:extLst>
              <a:ext uri="{FF2B5EF4-FFF2-40B4-BE49-F238E27FC236}">
                <a16:creationId xmlns:a16="http://schemas.microsoft.com/office/drawing/2014/main" id="{F9E5BBAF-0B93-461B-B817-6E9E6FE0CEFC}"/>
              </a:ext>
            </a:extLst>
          </p:cNvPr>
          <p:cNvSpPr/>
          <p:nvPr/>
        </p:nvSpPr>
        <p:spPr>
          <a:xfrm>
            <a:off x="1367136" y="4721004"/>
            <a:ext cx="2592288" cy="1039348"/>
          </a:xfrm>
          <a:prstGeom prst="wav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 discussione </a:t>
            </a:r>
          </a:p>
        </p:txBody>
      </p:sp>
    </p:spTree>
    <p:extLst>
      <p:ext uri="{BB962C8B-B14F-4D97-AF65-F5344CB8AC3E}">
        <p14:creationId xmlns:p14="http://schemas.microsoft.com/office/powerpoint/2010/main" val="333164270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226232" y="2119164"/>
            <a:ext cx="1783553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4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3D017A-EE63-499D-9B75-D57FF3B1C498}"/>
              </a:ext>
            </a:extLst>
          </p:cNvPr>
          <p:cNvSpPr txBox="1"/>
          <p:nvPr/>
        </p:nvSpPr>
        <p:spPr>
          <a:xfrm>
            <a:off x="684780" y="644213"/>
            <a:ext cx="13177464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Inverno 2019/2020: opportunità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589104-962B-4CCB-8692-E2A1FB02C33E}"/>
              </a:ext>
            </a:extLst>
          </p:cNvPr>
          <p:cNvSpPr txBox="1"/>
          <p:nvPr/>
        </p:nvSpPr>
        <p:spPr>
          <a:xfrm>
            <a:off x="2549340" y="2335582"/>
            <a:ext cx="14689632" cy="60016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dirty="0"/>
              <a:t>Veneto: attrarre nuovi potenziali sciatori stagionali</a:t>
            </a:r>
          </a:p>
          <a:p>
            <a:r>
              <a:rPr lang="it-IT" dirty="0"/>
              <a:t>		    (prevendita presso l’Outlet Noventa di Piave)</a:t>
            </a:r>
          </a:p>
          <a:p>
            <a:endParaRPr lang="it-IT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dirty="0"/>
              <a:t>Mercato tedesco e austriaco: in definizione proposte specifiche </a:t>
            </a:r>
          </a:p>
          <a:p>
            <a:r>
              <a:rPr lang="it-IT" dirty="0"/>
              <a:t>		«La neve a ritmo  Slow: tra borghi ed enogastronomia» (Sappada e Sauris)</a:t>
            </a:r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it-IT" dirty="0"/>
              <a:t>Mercato dell’Est Europa:</a:t>
            </a:r>
          </a:p>
          <a:p>
            <a:pPr lvl="1"/>
            <a:r>
              <a:rPr lang="it-IT" dirty="0"/>
              <a:t>		Co-Marketing con TTOO di riferimento in Ungheria e Repubblica Ceca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C9E0858-268B-4321-B4EE-70FCAD38ABC7}"/>
              </a:ext>
            </a:extLst>
          </p:cNvPr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ED6807F-419E-4FB2-A59F-EBA66D589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  <p:sp>
        <p:nvSpPr>
          <p:cNvPr id="13" name="Onda 12">
            <a:extLst>
              <a:ext uri="{FF2B5EF4-FFF2-40B4-BE49-F238E27FC236}">
                <a16:creationId xmlns:a16="http://schemas.microsoft.com/office/drawing/2014/main" id="{67CBEE2B-F983-4FFF-8563-B877EF129B8F}"/>
              </a:ext>
            </a:extLst>
          </p:cNvPr>
          <p:cNvSpPr/>
          <p:nvPr/>
        </p:nvSpPr>
        <p:spPr>
          <a:xfrm>
            <a:off x="430401" y="2615594"/>
            <a:ext cx="2592288" cy="1039348"/>
          </a:xfrm>
          <a:prstGeom prst="wav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 discussione </a:t>
            </a:r>
          </a:p>
        </p:txBody>
      </p:sp>
    </p:spTree>
    <p:extLst>
      <p:ext uri="{BB962C8B-B14F-4D97-AF65-F5344CB8AC3E}">
        <p14:creationId xmlns:p14="http://schemas.microsoft.com/office/powerpoint/2010/main" val="31298344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226232" y="2119164"/>
            <a:ext cx="1783553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5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3D017A-EE63-499D-9B75-D57FF3B1C498}"/>
              </a:ext>
            </a:extLst>
          </p:cNvPr>
          <p:cNvSpPr txBox="1"/>
          <p:nvPr/>
        </p:nvSpPr>
        <p:spPr>
          <a:xfrm>
            <a:off x="684780" y="644213"/>
            <a:ext cx="13177464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Inverno 2019/2020: iniziative commerciali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589104-962B-4CCB-8692-E2A1FB02C33E}"/>
              </a:ext>
            </a:extLst>
          </p:cNvPr>
          <p:cNvSpPr txBox="1"/>
          <p:nvPr/>
        </p:nvSpPr>
        <p:spPr>
          <a:xfrm>
            <a:off x="2200978" y="1471092"/>
            <a:ext cx="13897544" cy="83407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/>
              <a:t>Abbonamento «No Ski»  per non sciatori </a:t>
            </a:r>
          </a:p>
          <a:p>
            <a:pPr lvl="4"/>
            <a:endParaRPr kumimoji="0" lang="it-IT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it-IT" sz="2800" dirty="0"/>
              <a:t>Adesione a circuiti internazionali e vendite on line</a:t>
            </a:r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sz="2800" dirty="0"/>
              <a:t>  					Julian Alps</a:t>
            </a:r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sz="2800" dirty="0"/>
              <a:t>					</a:t>
            </a:r>
            <a:r>
              <a:rPr lang="it-IT" sz="2800" dirty="0" err="1"/>
              <a:t>Snowit</a:t>
            </a:r>
            <a:endParaRPr lang="it-IT" sz="2800" dirty="0"/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sz="2800" dirty="0"/>
              <a:t>  					Ski4You</a:t>
            </a:r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sz="2800" dirty="0"/>
              <a:t>					</a:t>
            </a:r>
            <a:r>
              <a:rPr lang="it-IT" sz="2800" dirty="0">
                <a:solidFill>
                  <a:schemeClr val="tx1"/>
                </a:solidFill>
              </a:rPr>
              <a:t>Sciare a Nordest</a:t>
            </a:r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it-IT" sz="2800" dirty="0"/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it-IT" sz="2800" dirty="0"/>
              <a:t>Attività di Co-Marketing con Trieste Trasporti</a:t>
            </a:r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it-IT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it-IT" sz="2800" dirty="0"/>
              <a:t>Prevendita ski pass 22 novembre – 1 dicembre</a:t>
            </a:r>
          </a:p>
          <a:p>
            <a:r>
              <a:rPr lang="it-IT" sz="2800" dirty="0"/>
              <a:t>					Poli sciistici</a:t>
            </a:r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sz="2800" dirty="0"/>
              <a:t>					Terme di Arta</a:t>
            </a:r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sz="2800" dirty="0"/>
              <a:t>					Palmanova Outlet Village </a:t>
            </a:r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sz="2800" dirty="0"/>
              <a:t> 					Outlet </a:t>
            </a:r>
            <a:r>
              <a:rPr lang="it-IT" sz="2800" dirty="0">
                <a:solidFill>
                  <a:schemeClr val="tx1"/>
                </a:solidFill>
              </a:rPr>
              <a:t>Noventa di Piave </a:t>
            </a:r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sz="2800" dirty="0"/>
              <a:t>					Trieste (infopoint)</a:t>
            </a:r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sz="2800" dirty="0"/>
              <a:t>					Pordenone (Infopoint)</a:t>
            </a:r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it-IT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Freccia a sinistra 7">
            <a:extLst>
              <a:ext uri="{FF2B5EF4-FFF2-40B4-BE49-F238E27FC236}">
                <a16:creationId xmlns:a16="http://schemas.microsoft.com/office/drawing/2014/main" id="{3B6A30E4-CBB3-4D91-999C-18F2CFC0B402}"/>
              </a:ext>
            </a:extLst>
          </p:cNvPr>
          <p:cNvSpPr/>
          <p:nvPr/>
        </p:nvSpPr>
        <p:spPr>
          <a:xfrm>
            <a:off x="14472592" y="1632149"/>
            <a:ext cx="2448272" cy="1161625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NEW</a:t>
            </a: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Freccia a sinistra 12">
            <a:extLst>
              <a:ext uri="{FF2B5EF4-FFF2-40B4-BE49-F238E27FC236}">
                <a16:creationId xmlns:a16="http://schemas.microsoft.com/office/drawing/2014/main" id="{7A1D9F6F-F947-434A-BB44-BD3BA34644FE}"/>
              </a:ext>
            </a:extLst>
          </p:cNvPr>
          <p:cNvSpPr/>
          <p:nvPr/>
        </p:nvSpPr>
        <p:spPr>
          <a:xfrm>
            <a:off x="14652104" y="5359524"/>
            <a:ext cx="2448272" cy="1161625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NEW</a:t>
            </a: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AEFBC04-9978-4C89-AE04-506275622A45}"/>
              </a:ext>
            </a:extLst>
          </p:cNvPr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A8CE1FC-C739-43C3-BB9D-2528C79E34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8589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226232" y="2119164"/>
            <a:ext cx="1783553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6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3D017A-EE63-499D-9B75-D57FF3B1C498}"/>
              </a:ext>
            </a:extLst>
          </p:cNvPr>
          <p:cNvSpPr txBox="1"/>
          <p:nvPr/>
        </p:nvSpPr>
        <p:spPr>
          <a:xfrm>
            <a:off x="684780" y="644213"/>
            <a:ext cx="13177464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Inverno 2019/2020: iniziative promozionali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589104-962B-4CCB-8692-E2A1FB02C33E}"/>
              </a:ext>
            </a:extLst>
          </p:cNvPr>
          <p:cNvSpPr txBox="1"/>
          <p:nvPr/>
        </p:nvSpPr>
        <p:spPr>
          <a:xfrm>
            <a:off x="975302" y="2119164"/>
            <a:ext cx="13897544" cy="61247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/>
              <a:t>Maggiori vantaggi a chi acquista lo skipass stagionale</a:t>
            </a:r>
          </a:p>
          <a:p>
            <a:r>
              <a:rPr lang="it-IT" sz="2800" dirty="0"/>
              <a:t>  					Carnet di risalite estive con inclusione </a:t>
            </a:r>
            <a:r>
              <a:rPr lang="it-IT" sz="2800" dirty="0" err="1"/>
              <a:t>Bovec</a:t>
            </a:r>
            <a:r>
              <a:rPr lang="it-IT" sz="2800" dirty="0"/>
              <a:t>/</a:t>
            </a:r>
            <a:r>
              <a:rPr lang="it-IT" sz="2800" dirty="0" err="1"/>
              <a:t>Kanin</a:t>
            </a:r>
            <a:endParaRPr lang="it-IT" sz="2800" dirty="0"/>
          </a:p>
          <a:p>
            <a:r>
              <a:rPr lang="it-IT" sz="2800" dirty="0"/>
              <a:t>					</a:t>
            </a:r>
            <a:r>
              <a:rPr lang="it-IT" sz="2800" dirty="0" err="1"/>
              <a:t>Ski&amp;Taste</a:t>
            </a:r>
            <a:r>
              <a:rPr lang="it-IT" sz="2800" dirty="0"/>
              <a:t> (degustazioni e sconti) con passaporto SVS</a:t>
            </a:r>
          </a:p>
          <a:p>
            <a:r>
              <a:rPr lang="it-IT" sz="2800" dirty="0"/>
              <a:t>					</a:t>
            </a:r>
            <a:r>
              <a:rPr lang="it-IT" sz="2800" dirty="0" err="1"/>
              <a:t>SkiPass&amp;Wellness</a:t>
            </a:r>
            <a:r>
              <a:rPr lang="it-IT" sz="2800" dirty="0"/>
              <a:t> (sconti sui servizi offerti alle Terme FVG)</a:t>
            </a:r>
          </a:p>
          <a:p>
            <a:pPr lvl="4"/>
            <a:endParaRPr kumimoji="0" lang="it-IT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it-IT" sz="2800" dirty="0"/>
              <a:t>Ski pass Giornalieri e </a:t>
            </a:r>
            <a:r>
              <a:rPr lang="it-IT" sz="2800" dirty="0" err="1"/>
              <a:t>PluriGiornalieri</a:t>
            </a:r>
            <a:endParaRPr lang="it-IT" sz="2800" dirty="0"/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sz="2800" dirty="0"/>
              <a:t>  					</a:t>
            </a:r>
            <a:r>
              <a:rPr lang="it-IT" sz="2800" dirty="0" err="1"/>
              <a:t>Ski&amp;Taste</a:t>
            </a:r>
            <a:r>
              <a:rPr lang="it-IT" sz="2800" dirty="0"/>
              <a:t> (sconti presso gli aderenti)</a:t>
            </a:r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sz="2800" dirty="0"/>
              <a:t>  					</a:t>
            </a:r>
            <a:r>
              <a:rPr lang="it-IT" sz="2800" dirty="0" err="1"/>
              <a:t>SkiPass&amp;Wellness</a:t>
            </a:r>
            <a:r>
              <a:rPr lang="it-IT" sz="2800" dirty="0"/>
              <a:t> (sconti sui servizi offerti alle Terme)</a:t>
            </a:r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sz="2800" dirty="0"/>
              <a:t>					  					</a:t>
            </a:r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it-IT" sz="2800" dirty="0"/>
              <a:t>FVG Live Alta quota Open Day </a:t>
            </a:r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sz="2800" dirty="0"/>
              <a:t>			14 dicembre in collaborazione con AMSI FVG, </a:t>
            </a:r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sz="2800" dirty="0"/>
              <a:t>			sistema fornitori e operatori sui poli sciistici</a:t>
            </a:r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it-IT" sz="2800" dirty="0">
              <a:solidFill>
                <a:schemeClr val="tx1"/>
              </a:solidFill>
            </a:endParaRPr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it-IT" sz="2800" dirty="0">
                <a:solidFill>
                  <a:schemeClr val="tx1"/>
                </a:solidFill>
              </a:rPr>
              <a:t>Pubblicazione Top 20 </a:t>
            </a:r>
            <a:r>
              <a:rPr lang="it-IT" sz="2800" dirty="0" err="1">
                <a:solidFill>
                  <a:schemeClr val="tx1"/>
                </a:solidFill>
              </a:rPr>
              <a:t>Winter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err="1">
                <a:solidFill>
                  <a:schemeClr val="tx1"/>
                </a:solidFill>
              </a:rPr>
              <a:t>Trails</a:t>
            </a:r>
            <a:r>
              <a:rPr lang="it-IT" sz="2800" dirty="0">
                <a:solidFill>
                  <a:schemeClr val="tx1"/>
                </a:solidFill>
              </a:rPr>
              <a:t> in FVG in collaborazione con Casa Editrice </a:t>
            </a:r>
            <a:r>
              <a:rPr lang="it-IT" sz="2800" dirty="0" err="1">
                <a:solidFill>
                  <a:schemeClr val="tx1"/>
                </a:solidFill>
              </a:rPr>
              <a:t>TAbacco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8" name="Freccia a sinistra 7">
            <a:extLst>
              <a:ext uri="{FF2B5EF4-FFF2-40B4-BE49-F238E27FC236}">
                <a16:creationId xmlns:a16="http://schemas.microsoft.com/office/drawing/2014/main" id="{3B6A30E4-CBB3-4D91-999C-18F2CFC0B402}"/>
              </a:ext>
            </a:extLst>
          </p:cNvPr>
          <p:cNvSpPr/>
          <p:nvPr/>
        </p:nvSpPr>
        <p:spPr>
          <a:xfrm>
            <a:off x="14913832" y="2757660"/>
            <a:ext cx="2448272" cy="1161625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NEW</a:t>
            </a: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Freccia a sinistra 12">
            <a:extLst>
              <a:ext uri="{FF2B5EF4-FFF2-40B4-BE49-F238E27FC236}">
                <a16:creationId xmlns:a16="http://schemas.microsoft.com/office/drawing/2014/main" id="{7A1D9F6F-F947-434A-BB44-BD3BA34644FE}"/>
              </a:ext>
            </a:extLst>
          </p:cNvPr>
          <p:cNvSpPr/>
          <p:nvPr/>
        </p:nvSpPr>
        <p:spPr>
          <a:xfrm>
            <a:off x="14872846" y="7509825"/>
            <a:ext cx="2392655" cy="1161625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NEW</a:t>
            </a: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Parentesi graffa chiusa 3">
            <a:extLst>
              <a:ext uri="{FF2B5EF4-FFF2-40B4-BE49-F238E27FC236}">
                <a16:creationId xmlns:a16="http://schemas.microsoft.com/office/drawing/2014/main" id="{2BAC1299-091A-44EC-897D-9D77332FEA48}"/>
              </a:ext>
            </a:extLst>
          </p:cNvPr>
          <p:cNvSpPr/>
          <p:nvPr/>
        </p:nvSpPr>
        <p:spPr>
          <a:xfrm>
            <a:off x="14112552" y="6252786"/>
            <a:ext cx="610348" cy="2810060"/>
          </a:xfrm>
          <a:prstGeom prst="rightBrace">
            <a:avLst>
              <a:gd name="adj1" fmla="val 143589"/>
              <a:gd name="adj2" fmla="val 47578"/>
            </a:avLst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2A8049F-BC65-465A-AE48-371603888285}"/>
              </a:ext>
            </a:extLst>
          </p:cNvPr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0D2FD68D-B7E0-4E7A-B642-524F0B94AD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0" y="9081314"/>
            <a:ext cx="2087216" cy="91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961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226232" y="2119164"/>
            <a:ext cx="1783553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endParaRPr lang="it-I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2732" y="9665947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95" y="1224154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>
          <a:xfrm>
            <a:off x="17711936" y="9663226"/>
            <a:ext cx="446331" cy="493485"/>
          </a:xfrm>
        </p:spPr>
        <p:txBody>
          <a:bodyPr/>
          <a:lstStyle/>
          <a:p>
            <a:fld id="{86CB4B4D-7CA3-9044-876B-883B54F8677D}" type="slidenum">
              <a:rPr lang="it-IT" smtClean="0"/>
              <a:t>7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3D017A-EE63-499D-9B75-D57FF3B1C498}"/>
              </a:ext>
            </a:extLst>
          </p:cNvPr>
          <p:cNvSpPr txBox="1"/>
          <p:nvPr/>
        </p:nvSpPr>
        <p:spPr>
          <a:xfrm>
            <a:off x="684780" y="644213"/>
            <a:ext cx="13177464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Inverno 2019/2020: iniziative su canali media e social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589104-962B-4CCB-8692-E2A1FB02C33E}"/>
              </a:ext>
            </a:extLst>
          </p:cNvPr>
          <p:cNvSpPr txBox="1"/>
          <p:nvPr/>
        </p:nvSpPr>
        <p:spPr>
          <a:xfrm>
            <a:off x="756788" y="1770141"/>
            <a:ext cx="14723646" cy="74789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dirty="0"/>
              <a:t>Investimento di circa 300.000€ a inizio stagione </a:t>
            </a:r>
          </a:p>
          <a:p>
            <a:pPr marR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dirty="0"/>
              <a:t>(stagione 2018/2019 circa 100.000€ )</a:t>
            </a:r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it-IT" dirty="0"/>
              <a:t>					  					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dirty="0"/>
              <a:t>Promozione UCI Cinema in Veneto con diffusione nelle sale del video promo Neve</a:t>
            </a:r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it-IT" b="1" dirty="0">
              <a:solidFill>
                <a:srgbClr val="FF0000"/>
              </a:solidFill>
            </a:endParaRPr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it-IT" dirty="0">
                <a:solidFill>
                  <a:schemeClr val="tx1"/>
                </a:solidFill>
              </a:rPr>
              <a:t>Coinvolgimento VIP Ambassador #</a:t>
            </a:r>
            <a:r>
              <a:rPr lang="it-IT" dirty="0" err="1">
                <a:solidFill>
                  <a:schemeClr val="tx1"/>
                </a:solidFill>
              </a:rPr>
              <a:t>StoriesFVG</a:t>
            </a:r>
            <a:endParaRPr lang="it-IT" dirty="0">
              <a:solidFill>
                <a:schemeClr val="tx1"/>
              </a:solidFill>
            </a:endParaRPr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it-IT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</a:rPr>
              <a:t>Iniziativa social #</a:t>
            </a:r>
            <a:r>
              <a:rPr lang="it-IT" dirty="0" err="1">
                <a:solidFill>
                  <a:schemeClr val="tx1"/>
                </a:solidFill>
              </a:rPr>
              <a:t>SnowChallengeFVG</a:t>
            </a:r>
            <a:endParaRPr lang="it-IT" dirty="0">
              <a:solidFill>
                <a:schemeClr val="tx1"/>
              </a:solidFill>
            </a:endParaRPr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it-IT" dirty="0">
              <a:solidFill>
                <a:schemeClr val="tx1"/>
              </a:solidFill>
            </a:endParaRPr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it-IT" dirty="0">
                <a:solidFill>
                  <a:schemeClr val="tx1"/>
                </a:solidFill>
              </a:rPr>
              <a:t>Nuovo video Promo Sappada </a:t>
            </a:r>
            <a:r>
              <a:rPr lang="it-IT" dirty="0" err="1">
                <a:solidFill>
                  <a:schemeClr val="tx1"/>
                </a:solidFill>
              </a:rPr>
              <a:t>Winter</a:t>
            </a:r>
            <a:endParaRPr lang="it-IT" dirty="0">
              <a:solidFill>
                <a:schemeClr val="tx1"/>
              </a:solidFill>
            </a:endParaRPr>
          </a:p>
          <a:p>
            <a:pPr marR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it-IT" dirty="0">
              <a:solidFill>
                <a:schemeClr val="tx1"/>
              </a:solidFill>
            </a:endParaRPr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it-IT" dirty="0">
                <a:solidFill>
                  <a:schemeClr val="tx1"/>
                </a:solidFill>
              </a:rPr>
              <a:t>6 nuovi video Enogastronomia «Strada del Vino e dei Sapori, Da Noi in Montagna»</a:t>
            </a:r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457200" marR="0" indent="-45720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it-IT" dirty="0">
                <a:solidFill>
                  <a:schemeClr val="tx1"/>
                </a:solidFill>
              </a:rPr>
              <a:t>potenziamento dell’ ufficio stampa con una persona dedicata alla Montagna</a:t>
            </a: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Freccia a sinistra 7">
            <a:extLst>
              <a:ext uri="{FF2B5EF4-FFF2-40B4-BE49-F238E27FC236}">
                <a16:creationId xmlns:a16="http://schemas.microsoft.com/office/drawing/2014/main" id="{3B6A30E4-CBB3-4D91-999C-18F2CFC0B402}"/>
              </a:ext>
            </a:extLst>
          </p:cNvPr>
          <p:cNvSpPr/>
          <p:nvPr/>
        </p:nvSpPr>
        <p:spPr>
          <a:xfrm>
            <a:off x="15799808" y="5121519"/>
            <a:ext cx="1766186" cy="1161625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NEW</a:t>
            </a: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Parentesi graffa chiusa 11">
            <a:extLst>
              <a:ext uri="{FF2B5EF4-FFF2-40B4-BE49-F238E27FC236}">
                <a16:creationId xmlns:a16="http://schemas.microsoft.com/office/drawing/2014/main" id="{27474C05-C25A-401D-A92A-51277F57423F}"/>
              </a:ext>
            </a:extLst>
          </p:cNvPr>
          <p:cNvSpPr/>
          <p:nvPr/>
        </p:nvSpPr>
        <p:spPr>
          <a:xfrm>
            <a:off x="15175260" y="3176834"/>
            <a:ext cx="610348" cy="5682301"/>
          </a:xfrm>
          <a:prstGeom prst="rightBrace">
            <a:avLst>
              <a:gd name="adj1" fmla="val 143589"/>
              <a:gd name="adj2" fmla="val 47578"/>
            </a:avLst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978AF15-8448-4F93-85AA-5C8D1150A21A}"/>
              </a:ext>
            </a:extLst>
          </p:cNvPr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13821677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322733" y="9665949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1" y="9081314"/>
            <a:ext cx="2087216" cy="911621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737" y="1399085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17837574" y="9748912"/>
            <a:ext cx="301133" cy="488044"/>
          </a:xfrm>
        </p:spPr>
        <p:txBody>
          <a:bodyPr/>
          <a:lstStyle/>
          <a:p>
            <a:fld id="{86CB4B4D-7CA3-9044-876B-883B54F8677D}" type="slidenum">
              <a:rPr lang="it-IT" smtClean="0"/>
              <a:t>8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DDE632D-D1C5-4009-98FB-0027D4F90FB8}"/>
              </a:ext>
            </a:extLst>
          </p:cNvPr>
          <p:cNvSpPr txBox="1"/>
          <p:nvPr/>
        </p:nvSpPr>
        <p:spPr>
          <a:xfrm>
            <a:off x="503758" y="9746192"/>
            <a:ext cx="18530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816461"/>
            <a:r>
              <a:rPr lang="it-IT" dirty="0"/>
              <a:t>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96406" y="2746446"/>
            <a:ext cx="17115530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spcAft>
                <a:spcPts val="2700"/>
              </a:spcAft>
              <a:buFont typeface="+mj-lt"/>
              <a:buAutoNum type="arabicPeriod"/>
            </a:pPr>
            <a:r>
              <a:rPr lang="it-IT" sz="3000" dirty="0">
                <a:cs typeface="Arial" panose="020B0604020202020204" pitchFamily="34" charset="0"/>
              </a:rPr>
              <a:t>Rimaniamo i più </a:t>
            </a:r>
            <a:r>
              <a:rPr lang="it-IT" sz="3000" b="1" dirty="0">
                <a:cs typeface="Arial" panose="020B0604020202020204" pitchFamily="34" charset="0"/>
              </a:rPr>
              <a:t>convenienti </a:t>
            </a:r>
            <a:r>
              <a:rPr lang="it-IT" sz="3000" dirty="0">
                <a:cs typeface="Arial" panose="020B0604020202020204" pitchFamily="34" charset="0"/>
              </a:rPr>
              <a:t>(</a:t>
            </a:r>
            <a:r>
              <a:rPr lang="it-IT" sz="3000" dirty="0" err="1">
                <a:cs typeface="Arial" panose="020B0604020202020204" pitchFamily="34" charset="0"/>
              </a:rPr>
              <a:t>ca</a:t>
            </a:r>
            <a:r>
              <a:rPr lang="it-IT" sz="3000" dirty="0">
                <a:cs typeface="Arial" panose="020B0604020202020204" pitchFamily="34" charset="0"/>
              </a:rPr>
              <a:t>. -30% sullo skipass giornaliero, oltre -50% sullo stagionale), </a:t>
            </a:r>
            <a:r>
              <a:rPr lang="it-IT" sz="3000" b="1" dirty="0">
                <a:cs typeface="Arial" panose="020B0604020202020204" pitchFamily="34" charset="0"/>
              </a:rPr>
              <a:t>continuando la razionalizzazione </a:t>
            </a:r>
            <a:r>
              <a:rPr lang="it-IT" sz="3000" dirty="0">
                <a:cs typeface="Arial" panose="020B0604020202020204" pitchFamily="34" charset="0"/>
              </a:rPr>
              <a:t>della struttura </a:t>
            </a:r>
            <a:r>
              <a:rPr lang="it-IT" sz="3000" b="1" dirty="0">
                <a:cs typeface="Arial" panose="020B0604020202020204" pitchFamily="34" charset="0"/>
              </a:rPr>
              <a:t>tariffaria </a:t>
            </a:r>
            <a:r>
              <a:rPr lang="it-IT" sz="3000" dirty="0">
                <a:cs typeface="Arial" panose="020B0604020202020204" pitchFamily="34" charset="0"/>
              </a:rPr>
              <a:t>in 3 anni (2018/19, 2019/20, 2020/21)</a:t>
            </a:r>
            <a:endParaRPr lang="it-IT" sz="3000" b="1" dirty="0">
              <a:cs typeface="Arial" panose="020B0604020202020204" pitchFamily="34" charset="0"/>
            </a:endParaRPr>
          </a:p>
          <a:p>
            <a:pPr marL="685800" indent="-685800" algn="just">
              <a:spcAft>
                <a:spcPts val="2700"/>
              </a:spcAft>
              <a:buFont typeface="+mj-lt"/>
              <a:buAutoNum type="arabicPeriod"/>
            </a:pPr>
            <a:r>
              <a:rPr lang="it-IT" sz="3000" b="1" dirty="0">
                <a:cs typeface="Arial" panose="020B0604020202020204" pitchFamily="34" charset="0"/>
                <a:sym typeface="Wingdings" panose="05000000000000000000" pitchFamily="2" charset="2"/>
              </a:rPr>
              <a:t>Prezzo</a:t>
            </a:r>
            <a:r>
              <a:rPr lang="it-IT" sz="3000" dirty="0">
                <a:cs typeface="Arial" panose="020B0604020202020204" pitchFamily="34" charset="0"/>
                <a:sym typeface="Wingdings" panose="05000000000000000000" pitchFamily="2" charset="2"/>
              </a:rPr>
              <a:t> dello </a:t>
            </a:r>
            <a:r>
              <a:rPr lang="it-IT" sz="3000" b="1" dirty="0">
                <a:cs typeface="Arial" panose="020B0604020202020204" pitchFamily="34" charset="0"/>
                <a:sym typeface="Wingdings" panose="05000000000000000000" pitchFamily="2" charset="2"/>
              </a:rPr>
              <a:t>skipass</a:t>
            </a:r>
            <a:r>
              <a:rPr lang="it-IT" sz="30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3000" b="1" dirty="0">
                <a:cs typeface="Arial" panose="020B0604020202020204" pitchFamily="34" charset="0"/>
                <a:sym typeface="Wingdings" panose="05000000000000000000" pitchFamily="2" charset="2"/>
              </a:rPr>
              <a:t>stagionale</a:t>
            </a:r>
            <a:r>
              <a:rPr lang="it-IT" sz="3000" dirty="0">
                <a:cs typeface="Arial" panose="020B0604020202020204" pitchFamily="34" charset="0"/>
                <a:sym typeface="Wingdings" panose="05000000000000000000" pitchFamily="2" charset="2"/>
              </a:rPr>
              <a:t> di </a:t>
            </a:r>
            <a:r>
              <a:rPr lang="it-IT" sz="3000" b="1" dirty="0">
                <a:cs typeface="Arial" panose="020B0604020202020204" pitchFamily="34" charset="0"/>
                <a:sym typeface="Wingdings" panose="05000000000000000000" pitchFamily="2" charset="2"/>
              </a:rPr>
              <a:t>base rimarrà  invariato (da 8 anni)</a:t>
            </a:r>
            <a:endParaRPr lang="it-IT" sz="30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85800" indent="-685800" algn="just">
              <a:spcAft>
                <a:spcPts val="2700"/>
              </a:spcAft>
              <a:buFont typeface="+mj-lt"/>
              <a:buAutoNum type="arabicPeriod"/>
            </a:pPr>
            <a:r>
              <a:rPr lang="it-IT" sz="3000" b="1" dirty="0">
                <a:cs typeface="Arial" panose="020B0604020202020204" pitchFamily="34" charset="0"/>
                <a:sym typeface="Wingdings" panose="05000000000000000000" pitchFamily="2" charset="2"/>
              </a:rPr>
              <a:t>Sconto famiglia rimarrà invariato al 35% (da 8 anni)</a:t>
            </a:r>
          </a:p>
          <a:p>
            <a:pPr marL="685800" indent="-685800" algn="just">
              <a:spcAft>
                <a:spcPts val="2700"/>
              </a:spcAft>
              <a:buFont typeface="+mj-lt"/>
              <a:buAutoNum type="arabicPeriod"/>
            </a:pPr>
            <a:r>
              <a:rPr lang="it-IT" sz="3000" b="1" dirty="0">
                <a:cs typeface="Arial" panose="020B0604020202020204" pitchFamily="34" charset="0"/>
              </a:rPr>
              <a:t>Amplieremo</a:t>
            </a:r>
            <a:r>
              <a:rPr lang="it-IT" sz="3000" dirty="0">
                <a:cs typeface="Arial" panose="020B0604020202020204" pitchFamily="34" charset="0"/>
              </a:rPr>
              <a:t> la categoria bambini fino ai 14 anni (stagione 2018/2019  fino ai 10 anni)</a:t>
            </a:r>
          </a:p>
          <a:p>
            <a:pPr marL="685800" indent="-685800" algn="just">
              <a:spcAft>
                <a:spcPts val="2700"/>
              </a:spcAft>
              <a:buFont typeface="+mj-lt"/>
              <a:buAutoNum type="arabicPeriod"/>
            </a:pPr>
            <a:r>
              <a:rPr lang="it-IT" sz="3000" b="1" dirty="0">
                <a:cs typeface="Arial" panose="020B0604020202020204" pitchFamily="34" charset="0"/>
              </a:rPr>
              <a:t>Aumenteremo </a:t>
            </a:r>
            <a:r>
              <a:rPr lang="it-IT" sz="3000" dirty="0">
                <a:cs typeface="Arial" panose="020B0604020202020204" pitchFamily="34" charset="0"/>
              </a:rPr>
              <a:t>lo </a:t>
            </a:r>
            <a:r>
              <a:rPr lang="it-IT" sz="3000" b="1" dirty="0">
                <a:cs typeface="Arial" panose="020B0604020202020204" pitchFamily="34" charset="0"/>
              </a:rPr>
              <a:t>skipass</a:t>
            </a:r>
            <a:r>
              <a:rPr lang="it-IT" sz="3000" dirty="0">
                <a:cs typeface="Arial" panose="020B0604020202020204" pitchFamily="34" charset="0"/>
              </a:rPr>
              <a:t> giornaliero di un caffè </a:t>
            </a:r>
          </a:p>
          <a:p>
            <a:pPr marL="685800" indent="-685800" algn="just">
              <a:spcAft>
                <a:spcPts val="2700"/>
              </a:spcAft>
              <a:buFont typeface="+mj-lt"/>
              <a:buAutoNum type="arabicPeriod"/>
            </a:pPr>
            <a:r>
              <a:rPr lang="it-IT" sz="3000" b="1" dirty="0">
                <a:cs typeface="Arial" panose="020B0604020202020204" pitchFamily="34" charset="0"/>
              </a:rPr>
              <a:t>Faremo un’introduzione</a:t>
            </a:r>
            <a:r>
              <a:rPr lang="it-IT" sz="3000" dirty="0">
                <a:cs typeface="Arial" panose="020B0604020202020204" pitchFamily="34" charset="0"/>
              </a:rPr>
              <a:t>, progressiva, del </a:t>
            </a:r>
            <a:r>
              <a:rPr lang="it-IT" sz="3000" b="1" dirty="0">
                <a:cs typeface="Arial" panose="020B0604020202020204" pitchFamily="34" charset="0"/>
              </a:rPr>
              <a:t>nuovo sistema </a:t>
            </a:r>
            <a:r>
              <a:rPr lang="it-IT" sz="3000" dirty="0">
                <a:cs typeface="Arial" panose="020B0604020202020204" pitchFamily="34" charset="0"/>
              </a:rPr>
              <a:t>di</a:t>
            </a:r>
            <a:r>
              <a:rPr lang="it-IT" sz="3000" b="1" dirty="0">
                <a:cs typeface="Arial" panose="020B0604020202020204" pitchFamily="34" charset="0"/>
              </a:rPr>
              <a:t> emissione</a:t>
            </a:r>
            <a:r>
              <a:rPr lang="it-IT" sz="3000" dirty="0">
                <a:cs typeface="Arial" panose="020B0604020202020204" pitchFamily="34" charset="0"/>
              </a:rPr>
              <a:t> e controllo </a:t>
            </a:r>
            <a:r>
              <a:rPr lang="it-IT" sz="3000" b="1" dirty="0">
                <a:cs typeface="Arial" panose="020B0604020202020204" pitchFamily="34" charset="0"/>
              </a:rPr>
              <a:t>skipass </a:t>
            </a:r>
            <a:r>
              <a:rPr lang="it-IT" sz="3000" dirty="0">
                <a:cs typeface="Arial" panose="020B0604020202020204" pitchFamily="34" charset="0"/>
              </a:rPr>
              <a:t>(gara in corso)</a:t>
            </a:r>
            <a:endParaRPr lang="it-IT" sz="3000" b="1" dirty="0"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7C12295-922D-4A7F-AA0E-7CD8E8CD6C98}"/>
              </a:ext>
            </a:extLst>
          </p:cNvPr>
          <p:cNvSpPr txBox="1"/>
          <p:nvPr/>
        </p:nvSpPr>
        <p:spPr>
          <a:xfrm>
            <a:off x="684781" y="715700"/>
            <a:ext cx="13177464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Inverno 2019/2020:  Tariffe ski pass – l’approvazione formale avverrà venerdì  </a:t>
            </a:r>
          </a:p>
        </p:txBody>
      </p:sp>
      <p:sp>
        <p:nvSpPr>
          <p:cNvPr id="15" name="Freccia a sinistra 14">
            <a:extLst>
              <a:ext uri="{FF2B5EF4-FFF2-40B4-BE49-F238E27FC236}">
                <a16:creationId xmlns:a16="http://schemas.microsoft.com/office/drawing/2014/main" id="{CCC5E74D-0531-49E8-A256-782BA1CB85FA}"/>
              </a:ext>
            </a:extLst>
          </p:cNvPr>
          <p:cNvSpPr/>
          <p:nvPr/>
        </p:nvSpPr>
        <p:spPr>
          <a:xfrm>
            <a:off x="15624721" y="5274061"/>
            <a:ext cx="2448272" cy="1161625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81642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NEW</a:t>
            </a: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57FDBCF-E9CD-4053-BC11-E91A352E2A1D}"/>
              </a:ext>
            </a:extLst>
          </p:cNvPr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80906861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322733" y="9665949"/>
            <a:ext cx="362048" cy="48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1642" tIns="81642" rIns="81642" bIns="81642" anchor="ctr">
            <a:spAutoFit/>
          </a:bodyPr>
          <a:lstStyle>
            <a:lvl1pPr algn="r">
              <a:defRPr sz="21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3</a:t>
            </a:r>
            <a:r>
              <a:rPr dirty="0"/>
              <a:t>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21" y="9081314"/>
            <a:ext cx="2087216" cy="911621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737" y="1399085"/>
            <a:ext cx="18259008" cy="131868"/>
          </a:xfrm>
          <a:prstGeom prst="rect">
            <a:avLst/>
          </a:prstGeom>
          <a:ln w="6350"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17837574" y="9748912"/>
            <a:ext cx="301133" cy="488044"/>
          </a:xfrm>
        </p:spPr>
        <p:txBody>
          <a:bodyPr/>
          <a:lstStyle/>
          <a:p>
            <a:fld id="{86CB4B4D-7CA3-9044-876B-883B54F8677D}" type="slidenum">
              <a:rPr lang="it-IT" smtClean="0"/>
              <a:t>9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DDE632D-D1C5-4009-98FB-0027D4F90FB8}"/>
              </a:ext>
            </a:extLst>
          </p:cNvPr>
          <p:cNvSpPr txBox="1"/>
          <p:nvPr/>
        </p:nvSpPr>
        <p:spPr>
          <a:xfrm>
            <a:off x="503758" y="9746192"/>
            <a:ext cx="18530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816461"/>
            <a:r>
              <a:rPr lang="it-IT" dirty="0"/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BB6AE5-6259-4604-8D32-F03B48C4B228}"/>
              </a:ext>
            </a:extLst>
          </p:cNvPr>
          <p:cNvSpPr txBox="1"/>
          <p:nvPr/>
        </p:nvSpPr>
        <p:spPr>
          <a:xfrm>
            <a:off x="1254989" y="357506"/>
            <a:ext cx="15505065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16461"/>
            <a:r>
              <a:rPr lang="it-IT" sz="5400" b="1" dirty="0"/>
              <a:t>TARIFFE SKIPASS 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581243" y="2823759"/>
            <a:ext cx="15505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BENCHMARKING SKIPASS STAGIONALI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829978" y="7622893"/>
            <a:ext cx="17007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Il prezzo effettivo dello </a:t>
            </a:r>
            <a:r>
              <a:rPr lang="it-IT" sz="2000" b="1" dirty="0">
                <a:solidFill>
                  <a:srgbClr val="C00000"/>
                </a:solidFill>
              </a:rPr>
              <a:t>skipass stagionale </a:t>
            </a:r>
            <a:r>
              <a:rPr lang="it-IT" sz="2000" dirty="0"/>
              <a:t>per le </a:t>
            </a:r>
            <a:r>
              <a:rPr lang="it-IT" sz="2000" b="1" dirty="0"/>
              <a:t>famiglie</a:t>
            </a:r>
            <a:r>
              <a:rPr lang="it-IT" sz="2000" dirty="0"/>
              <a:t> è di</a:t>
            </a:r>
            <a:r>
              <a:rPr lang="it-IT" sz="2000" b="1" dirty="0"/>
              <a:t> </a:t>
            </a:r>
            <a:r>
              <a:rPr lang="it-IT" sz="2000" b="1" dirty="0">
                <a:solidFill>
                  <a:srgbClr val="C00000"/>
                </a:solidFill>
              </a:rPr>
              <a:t>oltre il 50% inferiore </a:t>
            </a:r>
            <a:r>
              <a:rPr lang="it-IT" sz="2000" dirty="0">
                <a:solidFill>
                  <a:schemeClr val="tx1"/>
                </a:solidFill>
              </a:rPr>
              <a:t>rispetto</a:t>
            </a:r>
            <a:r>
              <a:rPr lang="it-IT" sz="2000" b="1" dirty="0">
                <a:solidFill>
                  <a:srgbClr val="C00000"/>
                </a:solidFill>
              </a:rPr>
              <a:t> </a:t>
            </a:r>
            <a:r>
              <a:rPr lang="it-IT" sz="2000" dirty="0"/>
              <a:t>alla maggior parte dei competitor</a:t>
            </a:r>
          </a:p>
          <a:p>
            <a:pPr algn="ctr"/>
            <a:r>
              <a:rPr lang="it-IT" sz="2800" b="1" dirty="0">
                <a:solidFill>
                  <a:srgbClr val="C00000"/>
                </a:solidFill>
              </a:rPr>
              <a:t>Prezzo medio skipass stagionale 2018/2019: 98€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895F8A96-C5D0-4F35-97CD-6DE3ADE63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399445"/>
              </p:ext>
            </p:extLst>
          </p:nvPr>
        </p:nvGraphicFramePr>
        <p:xfrm>
          <a:off x="1163268" y="4014633"/>
          <a:ext cx="15505061" cy="3014647"/>
        </p:xfrm>
        <a:graphic>
          <a:graphicData uri="http://schemas.openxmlformats.org/drawingml/2006/table">
            <a:tbl>
              <a:tblPr/>
              <a:tblGrid>
                <a:gridCol w="2260785">
                  <a:extLst>
                    <a:ext uri="{9D8B030D-6E8A-4147-A177-3AD203B41FA5}">
                      <a16:colId xmlns:a16="http://schemas.microsoft.com/office/drawing/2014/main" val="2415359746"/>
                    </a:ext>
                  </a:extLst>
                </a:gridCol>
                <a:gridCol w="979079">
                  <a:extLst>
                    <a:ext uri="{9D8B030D-6E8A-4147-A177-3AD203B41FA5}">
                      <a16:colId xmlns:a16="http://schemas.microsoft.com/office/drawing/2014/main" val="166850638"/>
                    </a:ext>
                  </a:extLst>
                </a:gridCol>
                <a:gridCol w="979079">
                  <a:extLst>
                    <a:ext uri="{9D8B030D-6E8A-4147-A177-3AD203B41FA5}">
                      <a16:colId xmlns:a16="http://schemas.microsoft.com/office/drawing/2014/main" val="4037008213"/>
                    </a:ext>
                  </a:extLst>
                </a:gridCol>
                <a:gridCol w="979079">
                  <a:extLst>
                    <a:ext uri="{9D8B030D-6E8A-4147-A177-3AD203B41FA5}">
                      <a16:colId xmlns:a16="http://schemas.microsoft.com/office/drawing/2014/main" val="1107472559"/>
                    </a:ext>
                  </a:extLst>
                </a:gridCol>
                <a:gridCol w="979079">
                  <a:extLst>
                    <a:ext uri="{9D8B030D-6E8A-4147-A177-3AD203B41FA5}">
                      <a16:colId xmlns:a16="http://schemas.microsoft.com/office/drawing/2014/main" val="2471340181"/>
                    </a:ext>
                  </a:extLst>
                </a:gridCol>
                <a:gridCol w="1032484">
                  <a:extLst>
                    <a:ext uri="{9D8B030D-6E8A-4147-A177-3AD203B41FA5}">
                      <a16:colId xmlns:a16="http://schemas.microsoft.com/office/drawing/2014/main" val="197036565"/>
                    </a:ext>
                  </a:extLst>
                </a:gridCol>
                <a:gridCol w="1032484">
                  <a:extLst>
                    <a:ext uri="{9D8B030D-6E8A-4147-A177-3AD203B41FA5}">
                      <a16:colId xmlns:a16="http://schemas.microsoft.com/office/drawing/2014/main" val="2395958687"/>
                    </a:ext>
                  </a:extLst>
                </a:gridCol>
                <a:gridCol w="1032484">
                  <a:extLst>
                    <a:ext uri="{9D8B030D-6E8A-4147-A177-3AD203B41FA5}">
                      <a16:colId xmlns:a16="http://schemas.microsoft.com/office/drawing/2014/main" val="2205035898"/>
                    </a:ext>
                  </a:extLst>
                </a:gridCol>
                <a:gridCol w="1032484">
                  <a:extLst>
                    <a:ext uri="{9D8B030D-6E8A-4147-A177-3AD203B41FA5}">
                      <a16:colId xmlns:a16="http://schemas.microsoft.com/office/drawing/2014/main" val="3096547902"/>
                    </a:ext>
                  </a:extLst>
                </a:gridCol>
                <a:gridCol w="1032484">
                  <a:extLst>
                    <a:ext uri="{9D8B030D-6E8A-4147-A177-3AD203B41FA5}">
                      <a16:colId xmlns:a16="http://schemas.microsoft.com/office/drawing/2014/main" val="2487749183"/>
                    </a:ext>
                  </a:extLst>
                </a:gridCol>
                <a:gridCol w="1032484">
                  <a:extLst>
                    <a:ext uri="{9D8B030D-6E8A-4147-A177-3AD203B41FA5}">
                      <a16:colId xmlns:a16="http://schemas.microsoft.com/office/drawing/2014/main" val="3843346314"/>
                    </a:ext>
                  </a:extLst>
                </a:gridCol>
                <a:gridCol w="783264">
                  <a:extLst>
                    <a:ext uri="{9D8B030D-6E8A-4147-A177-3AD203B41FA5}">
                      <a16:colId xmlns:a16="http://schemas.microsoft.com/office/drawing/2014/main" val="3963089696"/>
                    </a:ext>
                  </a:extLst>
                </a:gridCol>
                <a:gridCol w="783264">
                  <a:extLst>
                    <a:ext uri="{9D8B030D-6E8A-4147-A177-3AD203B41FA5}">
                      <a16:colId xmlns:a16="http://schemas.microsoft.com/office/drawing/2014/main" val="4208963695"/>
                    </a:ext>
                  </a:extLst>
                </a:gridCol>
                <a:gridCol w="783264">
                  <a:extLst>
                    <a:ext uri="{9D8B030D-6E8A-4147-A177-3AD203B41FA5}">
                      <a16:colId xmlns:a16="http://schemas.microsoft.com/office/drawing/2014/main" val="2064373119"/>
                    </a:ext>
                  </a:extLst>
                </a:gridCol>
                <a:gridCol w="783264">
                  <a:extLst>
                    <a:ext uri="{9D8B030D-6E8A-4147-A177-3AD203B41FA5}">
                      <a16:colId xmlns:a16="http://schemas.microsoft.com/office/drawing/2014/main" val="611999453"/>
                    </a:ext>
                  </a:extLst>
                </a:gridCol>
              </a:tblGrid>
              <a:tr h="75913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PTFVG </a:t>
                      </a:r>
                      <a:r>
                        <a:rPr lang="it-IT" sz="18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Prev</a:t>
                      </a:r>
                      <a:r>
                        <a:rPr lang="it-IT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br>
                        <a:rPr lang="it-IT" sz="1800" b="1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PTFVG  </a:t>
                      </a:r>
                      <a:r>
                        <a:rPr lang="it-IT" sz="18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Prev</a:t>
                      </a:r>
                      <a:r>
                        <a:rPr lang="it-IT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br>
                        <a:rPr lang="it-IT" sz="1800" b="1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2019/2020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Sestriere -                  Via Lattea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S. Caterina </a:t>
                      </a:r>
                      <a:r>
                        <a:rPr lang="it-IT" sz="18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Valfuva</a:t>
                      </a:r>
                      <a:endParaRPr lang="it-IT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Val Pusteria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Livigno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Kranjska</a:t>
                      </a:r>
                      <a:r>
                        <a:rPr lang="it-IT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 Gora*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05699"/>
                  </a:ext>
                </a:extLst>
              </a:tr>
              <a:tr h="320982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1" u="none" strike="noStrike" dirty="0">
                          <a:effectLst/>
                          <a:latin typeface="Calibri" panose="020F0502020204030204" pitchFamily="34" charset="0"/>
                        </a:rPr>
                        <a:t>Casistiche: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Prev</a:t>
                      </a:r>
                      <a:r>
                        <a:rPr lang="it-IT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Stagione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Prev</a:t>
                      </a:r>
                      <a:r>
                        <a:rPr lang="it-IT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Stagione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No sconti famiglia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No prevendita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849500"/>
                  </a:ext>
                </a:extLst>
              </a:tr>
              <a:tr h="51566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 Adulti + 1 Bambino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552 €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it-IT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Min.3 skipass esclusi baby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1.345 €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effectLst/>
                          <a:latin typeface="Calibri" panose="020F0502020204030204" pitchFamily="34" charset="0"/>
                        </a:rPr>
                        <a:t>1.570 €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1.370 €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effectLst/>
                          <a:latin typeface="Calibri" panose="020F0502020204030204" pitchFamily="34" charset="0"/>
                        </a:rPr>
                        <a:t>1.185 €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effectLst/>
                          <a:latin typeface="Calibri" panose="020F0502020204030204" pitchFamily="34" charset="0"/>
                        </a:rPr>
                        <a:t>1.470 €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effectLst/>
                          <a:latin typeface="Calibri" panose="020F0502020204030204" pitchFamily="34" charset="0"/>
                        </a:rPr>
                        <a:t>870 €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235064"/>
                  </a:ext>
                </a:extLst>
              </a:tr>
              <a:tr h="372624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 Adulto + 1 Junior + 1 Bambino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483 €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it-IT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Min. 3 tessere esclusi baby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1.265 €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1.400 €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1.500 €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1.300 €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effectLst/>
                          <a:latin typeface="Calibri" panose="020F0502020204030204" pitchFamily="34" charset="0"/>
                        </a:rPr>
                        <a:t>1.235 €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effectLst/>
                          <a:latin typeface="Calibri" panose="020F0502020204030204" pitchFamily="34" charset="0"/>
                        </a:rPr>
                        <a:t>1.197 €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917817"/>
                  </a:ext>
                </a:extLst>
              </a:tr>
              <a:tr h="37793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 Adulti + 1 Junior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effectLst/>
                          <a:latin typeface="Calibri" panose="020F0502020204030204" pitchFamily="34" charset="0"/>
                        </a:rPr>
                        <a:t>727 €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it-IT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2.350 €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effectLst/>
                          <a:latin typeface="Calibri" panose="020F0502020204030204" pitchFamily="34" charset="0"/>
                        </a:rPr>
                        <a:t>1.720 €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effectLst/>
                          <a:latin typeface="Calibri" panose="020F0502020204030204" pitchFamily="34" charset="0"/>
                        </a:rPr>
                        <a:t>1.475 €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1.555 €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1.705 €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1.970 €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1.397 €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668132"/>
                  </a:ext>
                </a:extLst>
              </a:tr>
              <a:tr h="259876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*con 2 adulti e 2 baby € 930,00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973755"/>
                  </a:ext>
                </a:extLst>
              </a:tr>
              <a:tr h="18028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I dati riportati relativamente ai competitor si riferiscono all'indagine effettuata per la stagione invernale 2018/19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036437"/>
                  </a:ext>
                </a:extLst>
              </a:tr>
            </a:tbl>
          </a:graphicData>
        </a:graphic>
      </p:graphicFrame>
      <p:sp>
        <p:nvSpPr>
          <p:cNvPr id="16" name="Ovale 15">
            <a:extLst>
              <a:ext uri="{FF2B5EF4-FFF2-40B4-BE49-F238E27FC236}">
                <a16:creationId xmlns:a16="http://schemas.microsoft.com/office/drawing/2014/main" id="{1C74E15A-2BD5-4C62-AEE2-C94EBA2AEC1F}"/>
              </a:ext>
            </a:extLst>
          </p:cNvPr>
          <p:cNvSpPr/>
          <p:nvPr/>
        </p:nvSpPr>
        <p:spPr>
          <a:xfrm>
            <a:off x="15408696" y="5079330"/>
            <a:ext cx="864095" cy="46682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80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ACCE64DE-4E12-4224-BF0C-4B4BC3261D2E}"/>
              </a:ext>
            </a:extLst>
          </p:cNvPr>
          <p:cNvSpPr/>
          <p:nvPr/>
        </p:nvSpPr>
        <p:spPr>
          <a:xfrm>
            <a:off x="15435496" y="5661288"/>
            <a:ext cx="864095" cy="46682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80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E9F1C253-EB17-44E1-969B-74D578A8DC26}"/>
              </a:ext>
            </a:extLst>
          </p:cNvPr>
          <p:cNvSpPr/>
          <p:nvPr/>
        </p:nvSpPr>
        <p:spPr>
          <a:xfrm>
            <a:off x="15435496" y="6128109"/>
            <a:ext cx="864095" cy="46682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80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65E1FF4E-82D3-4CA8-8B90-AC1B35512D28}"/>
              </a:ext>
            </a:extLst>
          </p:cNvPr>
          <p:cNvSpPr/>
          <p:nvPr/>
        </p:nvSpPr>
        <p:spPr>
          <a:xfrm>
            <a:off x="10512152" y="5081859"/>
            <a:ext cx="864095" cy="46682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80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391120C1-7B66-4A00-A1DA-0A9EDFB906AE}"/>
              </a:ext>
            </a:extLst>
          </p:cNvPr>
          <p:cNvSpPr/>
          <p:nvPr/>
        </p:nvSpPr>
        <p:spPr>
          <a:xfrm>
            <a:off x="11520264" y="5627639"/>
            <a:ext cx="864095" cy="46682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800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8A859D9F-EA47-4551-A5FF-C0D1F3BA41CC}"/>
              </a:ext>
            </a:extLst>
          </p:cNvPr>
          <p:cNvSpPr/>
          <p:nvPr/>
        </p:nvSpPr>
        <p:spPr>
          <a:xfrm>
            <a:off x="7867335" y="6094724"/>
            <a:ext cx="988633" cy="50020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800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4614666B-B37C-42E7-8660-FD2AFBB43BC5}"/>
              </a:ext>
            </a:extLst>
          </p:cNvPr>
          <p:cNvSpPr txBox="1"/>
          <p:nvPr/>
        </p:nvSpPr>
        <p:spPr>
          <a:xfrm>
            <a:off x="57425" y="9917672"/>
            <a:ext cx="624918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it-IT" sz="1800" i="1" dirty="0"/>
              <a:t>Documento a supporto dell’esposizione in conferenza stampa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5803484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81642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81642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81642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81642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4193</TotalTime>
  <Words>783</Words>
  <Application>Microsoft Office PowerPoint</Application>
  <PresentationFormat>Personalizzato</PresentationFormat>
  <Paragraphs>303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Danielis</dc:creator>
  <cp:lastModifiedBy>Giulia Zanello</cp:lastModifiedBy>
  <cp:revision>418</cp:revision>
  <cp:lastPrinted>2019-10-23T07:53:34Z</cp:lastPrinted>
  <dcterms:modified xsi:type="dcterms:W3CDTF">2019-10-24T12:21:19Z</dcterms:modified>
</cp:coreProperties>
</file>